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sldIdLst>
    <p:sldId id="1426" r:id="rId6"/>
    <p:sldId id="256" r:id="rId7"/>
    <p:sldId id="14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6C"/>
    <a:srgbClr val="008000"/>
    <a:srgbClr val="A2CD85"/>
    <a:srgbClr val="005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FA3AB8-932A-438F-9129-9679B2C285F2}" v="2" dt="2025-09-08T18:39:32.7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AF232-DD84-45C7-B7D0-D9BB8AF88CF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3D05D-41AB-49E0-96F3-7235B08A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6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9B3-1520-3608-0E81-EB2633E30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72CDDB-1533-62BD-77EE-FC12F5797D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94280-EF64-BDE8-3089-E44C98B55C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0F6C75-3A1E-400A-8F4A-64D0BCA0FA3A}" type="slidenum">
              <a:rPr lang="en-US" smtClean="0"/>
              <a:t>1</a:t>
            </a:fld>
            <a:endParaRPr lang="en-US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BF1839C5-8053-DA56-26A4-EB3757827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25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A18EA-CE41-1D98-B42D-31EA9F6F7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BDE759-0116-D5A9-328B-ED9E00A7D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6ED687-58B0-AFB3-CE9D-679096270C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40704-DCA0-9CD6-E106-A3E3A48235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F1E11-92B9-4E75-B4DC-50D6DA6BA7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D22E-D64C-916E-8058-435301301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D96DF-7FF0-FD3C-BD61-F412393E4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9FDF9-D3C1-855F-199B-7156DB49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48D7C-C997-ED14-7B11-F261E85B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0B8E5-5320-E2FF-4D00-990105DA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4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8F44-628C-61A9-BA0A-00AFDD65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1908B9-5078-6D67-130A-59D16545C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EB42-3FFB-9FA0-A675-983C2003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87A78-ED8F-8D3A-28E5-DF824967B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9607D-4841-9A2E-7E69-87749DA4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8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001661-1928-BEB7-88C5-D4DE8B4AC0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173285-F332-8239-9E08-D3C5245EF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B6748-D30D-6C1A-B72E-065C8285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68230-A2B6-36C2-554C-751BE6FF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1A72B-B061-A65E-6C77-DC23E41C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4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48DE-7A51-F8E8-6F18-8C1949857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3EA51-2B8D-EBD7-F723-D9DEC6976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31761-262B-D87F-94CF-859A92A31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3F62A-D3E7-A1F4-D0E4-6AFC505D8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41DC5-5006-C6E7-FC55-A88DF04B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4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AEB53-FEC4-7430-5488-858D2D014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F3BB6-BB78-B0AC-52F6-76B3551A7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D1259-3081-E805-2EAF-E800AADF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E81EF-DB48-919F-CA87-1A14A0FE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3008F-21AD-E90B-7876-4F0E2FCC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9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250C-A2E8-3CD2-5249-B828D7F6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CBCFD-F3B5-8C15-EE64-F4089A973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5D1BA-70AE-E811-1645-E1AF6127C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2FDC9-A756-832B-5F4C-256AEB83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3CE16-163F-0693-E2EF-51589FF1C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7AA57-337D-D697-A7C0-3C377C0E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6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D1C12-6258-8F79-6D4D-EA48A1231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96F03-7399-FE31-6909-ED77B5B7B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514B4-06FB-6293-F36C-15FB77839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1A12DD-D734-FE35-61E3-E1CBE94DD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2C1A5-9FB9-B665-4C74-2699C19C0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6F9B12-9B09-58DB-5F49-1B3F569A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22E9CF-510A-9B74-EC63-2A631495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75A4B-B568-9731-29B1-63B5ABB9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0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B6203-2206-81E2-9736-FF763A80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21DEA9-96DC-A59C-BE29-510C66F12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7FC52E-F4A3-D0A4-E2E1-258B0C7A4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FD63F-E1C1-A388-10F7-414F0401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2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4AEEC7-57E7-54CF-65DD-8AFC6033C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9222E0-9707-5FB7-51EF-77699DFE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7B419-910A-F0B4-1A15-C1037B34F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2801C-01A9-7AD1-084B-CDE105AA5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9AA61-1439-9023-0866-6718A983B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5D7E6-CAD0-32D1-17FB-7DFC906C3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9E1FE-27AD-4CAD-0D4F-3DE2C313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9369C-5977-463A-D150-C058DB37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6F679-5E05-0A30-725E-2166CFCF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6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F349A-42E4-2708-C414-2DF91D87D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1D39E2-9127-27AB-0A45-3CCFF3ABC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48E43-6F99-F383-43E8-17C920BEC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A3979-5A34-AB83-C895-FE85E268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BFEF7-5917-72EF-B742-6FCC5F27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3EC3A-D657-585F-756A-D1B13265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9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4A8F75-5662-28B6-8EFA-E129B58D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175EF-136E-6141-A6A9-878F7F24F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E53FE-0D8F-79B4-A32E-704B1C064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66D2D-4F0A-4485-BBAC-524BB4E47622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96D2C-3C8B-E193-403B-7096A9351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183D2-78F2-649C-93E8-7B4D9ADC0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0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s://salesdemo.myltcguide.com/rates-plan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ltcs.myltcguide.com/hubfs/Prequal%20Guide-1.pdf" TargetMode="External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image" Target="../media/image8.png"/><Relationship Id="rId21" Type="http://schemas.openxmlformats.org/officeDocument/2006/relationships/image" Target="../media/image21.png"/><Relationship Id="rId7" Type="http://schemas.openxmlformats.org/officeDocument/2006/relationships/hyperlink" Target="https://ltcs.myltcguide.com/hubfs/Individual%20Application%201.pdf" TargetMode="External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hyperlink" Target="https://salesdemo.myltcguide.com/self-insure-calculator" TargetMode="External"/><Relationship Id="rId16" Type="http://schemas.openxmlformats.org/officeDocument/2006/relationships/image" Target="../media/image16.svg"/><Relationship Id="rId20" Type="http://schemas.openxmlformats.org/officeDocument/2006/relationships/image" Target="../media/image20.sv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alesdemo.myltcguide.com/cost-of-waiting-calculator" TargetMode="External"/><Relationship Id="rId11" Type="http://schemas.openxmlformats.org/officeDocument/2006/relationships/image" Target="../media/image11.png"/><Relationship Id="rId5" Type="http://schemas.openxmlformats.org/officeDocument/2006/relationships/hyperlink" Target="https://ltcs.myltcguide.com/hubfs/LTC%20Declination1.pdf" TargetMode="External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4" Type="http://schemas.openxmlformats.org/officeDocument/2006/relationships/hyperlink" Target="https://salesdemo.myltcguide.com/tax-calculator" TargetMode="External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00530-4212-7CB5-CAB1-E7CCEF625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B8546D47-961E-0CB2-46C3-83D542B3B804}"/>
              </a:ext>
            </a:extLst>
          </p:cNvPr>
          <p:cNvSpPr txBox="1"/>
          <p:nvPr/>
        </p:nvSpPr>
        <p:spPr>
          <a:xfrm>
            <a:off x="1932153" y="87965"/>
            <a:ext cx="8371764" cy="707886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/>
            <a:r>
              <a:rPr lang="en-US">
                <a:solidFill>
                  <a:srgbClr val="005180"/>
                </a:solidFill>
              </a:rPr>
              <a:t> Long Term Care Insurance</a:t>
            </a:r>
            <a:endParaRPr lang="en-US" i="1">
              <a:solidFill>
                <a:srgbClr val="00518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2EA474-A16E-17F2-E4D7-69D7056104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30" y="4887102"/>
            <a:ext cx="4440181" cy="14232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009CE67-2BAD-A45F-9932-BE78775B6B14}"/>
              </a:ext>
            </a:extLst>
          </p:cNvPr>
          <p:cNvSpPr txBox="1"/>
          <p:nvPr/>
        </p:nvSpPr>
        <p:spPr>
          <a:xfrm>
            <a:off x="781550" y="4228632"/>
            <a:ext cx="40592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Benefits That Cover Long Term Care	</a:t>
            </a: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D1E961-5C72-5DC0-4753-C453032F1EBF}"/>
              </a:ext>
            </a:extLst>
          </p:cNvPr>
          <p:cNvCxnSpPr>
            <a:cxnSpLocks/>
          </p:cNvCxnSpPr>
          <p:nvPr/>
        </p:nvCxnSpPr>
        <p:spPr>
          <a:xfrm flipV="1">
            <a:off x="750263" y="4623699"/>
            <a:ext cx="4195598" cy="5617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1395FD9-83BE-5B59-72C2-375087A3BDB9}"/>
              </a:ext>
            </a:extLst>
          </p:cNvPr>
          <p:cNvSpPr txBox="1"/>
          <p:nvPr/>
        </p:nvSpPr>
        <p:spPr>
          <a:xfrm>
            <a:off x="832618" y="1124386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Likelihood of Requiring LTC</a:t>
            </a:r>
            <a:r>
              <a:rPr lang="en-US" sz="1600" b="1" baseline="30000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2549B6-D033-D22C-BFB0-A3FA0B2CB9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743" y="1615449"/>
            <a:ext cx="1864071" cy="19210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7" name="Group 6">
            <a:extLst>
              <a:ext uri="{FF2B5EF4-FFF2-40B4-BE49-F238E27FC236}">
                <a16:creationId xmlns:a16="http://schemas.microsoft.com/office/drawing/2014/main" id="{60FFDE99-02D7-09BF-5E73-CB1D016004C6}"/>
              </a:ext>
            </a:extLst>
          </p:cNvPr>
          <p:cNvGrpSpPr/>
          <p:nvPr/>
        </p:nvGrpSpPr>
        <p:grpSpPr>
          <a:xfrm>
            <a:off x="7689358" y="4712026"/>
            <a:ext cx="1170876" cy="945659"/>
            <a:chOff x="0" y="0"/>
            <a:chExt cx="13508884" cy="12982893"/>
          </a:xfrm>
        </p:grpSpPr>
        <p:sp>
          <p:nvSpPr>
            <p:cNvPr id="50" name="Freeform 7">
              <a:extLst>
                <a:ext uri="{FF2B5EF4-FFF2-40B4-BE49-F238E27FC236}">
                  <a16:creationId xmlns:a16="http://schemas.microsoft.com/office/drawing/2014/main" id="{020A4D71-D140-1B7E-F431-FFD174862E61}"/>
                </a:ext>
              </a:extLst>
            </p:cNvPr>
            <p:cNvSpPr/>
            <p:nvPr/>
          </p:nvSpPr>
          <p:spPr>
            <a:xfrm>
              <a:off x="0" y="0"/>
              <a:ext cx="13508884" cy="12982893"/>
            </a:xfrm>
            <a:custGeom>
              <a:avLst/>
              <a:gdLst/>
              <a:ahLst/>
              <a:cxnLst/>
              <a:rect l="l" t="t" r="r" b="b"/>
              <a:pathLst>
                <a:path w="13508884" h="12982893">
                  <a:moveTo>
                    <a:pt x="13204084" y="0"/>
                  </a:moveTo>
                  <a:lnTo>
                    <a:pt x="304800" y="0"/>
                  </a:lnTo>
                  <a:cubicBezTo>
                    <a:pt x="135890" y="0"/>
                    <a:pt x="0" y="135890"/>
                    <a:pt x="0" y="304800"/>
                  </a:cubicBezTo>
                  <a:lnTo>
                    <a:pt x="0" y="12678093"/>
                  </a:lnTo>
                  <a:cubicBezTo>
                    <a:pt x="0" y="12847003"/>
                    <a:pt x="135890" y="12982893"/>
                    <a:pt x="304800" y="12982893"/>
                  </a:cubicBezTo>
                  <a:lnTo>
                    <a:pt x="13204084" y="12982893"/>
                  </a:lnTo>
                  <a:cubicBezTo>
                    <a:pt x="13372993" y="12982893"/>
                    <a:pt x="13508884" y="12847003"/>
                    <a:pt x="13508884" y="12678093"/>
                  </a:cubicBezTo>
                  <a:lnTo>
                    <a:pt x="13508884" y="304800"/>
                  </a:lnTo>
                  <a:cubicBezTo>
                    <a:pt x="13508884" y="135890"/>
                    <a:pt x="13372993" y="0"/>
                    <a:pt x="1320408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F178D8AF-B55C-007C-6A09-94CC13C3320F}"/>
              </a:ext>
            </a:extLst>
          </p:cNvPr>
          <p:cNvSpPr txBox="1"/>
          <p:nvPr/>
        </p:nvSpPr>
        <p:spPr>
          <a:xfrm>
            <a:off x="223390" y="6534773"/>
            <a:ext cx="124811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ASPE.HHS.gov, 2019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Genworth 2024 Cost of Care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 Insurance Association of America 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Long-Term 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Services and Supports:  History of Federal Policies and Programs, Congressional Research Service,  December 2023. </a:t>
            </a:r>
            <a:endParaRPr lang="en-US" sz="1000" i="1" baseline="3000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2AB31AB-BE03-3367-4C47-9D341A288BA2}"/>
              </a:ext>
            </a:extLst>
          </p:cNvPr>
          <p:cNvGrpSpPr/>
          <p:nvPr/>
        </p:nvGrpSpPr>
        <p:grpSpPr>
          <a:xfrm>
            <a:off x="6691915" y="1605701"/>
            <a:ext cx="4046197" cy="2200511"/>
            <a:chOff x="2820112" y="4246741"/>
            <a:chExt cx="4719766" cy="2469541"/>
          </a:xfrm>
        </p:grpSpPr>
        <p:grpSp>
          <p:nvGrpSpPr>
            <p:cNvPr id="35" name="Group 2">
              <a:extLst>
                <a:ext uri="{FF2B5EF4-FFF2-40B4-BE49-F238E27FC236}">
                  <a16:creationId xmlns:a16="http://schemas.microsoft.com/office/drawing/2014/main" id="{CBE3ACC5-F73B-556F-2E13-1F34F5C29257}"/>
                </a:ext>
              </a:extLst>
            </p:cNvPr>
            <p:cNvGrpSpPr/>
            <p:nvPr/>
          </p:nvGrpSpPr>
          <p:grpSpPr>
            <a:xfrm>
              <a:off x="3020451" y="4543211"/>
              <a:ext cx="1170876" cy="945659"/>
              <a:chOff x="0" y="0"/>
              <a:chExt cx="13508884" cy="12982893"/>
            </a:xfrm>
          </p:grpSpPr>
          <p:sp>
            <p:nvSpPr>
              <p:cNvPr id="52" name="Freeform 3">
                <a:extLst>
                  <a:ext uri="{FF2B5EF4-FFF2-40B4-BE49-F238E27FC236}">
                    <a16:creationId xmlns:a16="http://schemas.microsoft.com/office/drawing/2014/main" id="{E74F9B87-987E-1363-3526-DDC2D37C7041}"/>
                  </a:ext>
                </a:extLst>
              </p:cNvPr>
              <p:cNvSpPr/>
              <p:nvPr/>
            </p:nvSpPr>
            <p:spPr>
              <a:xfrm>
                <a:off x="0" y="0"/>
                <a:ext cx="13508884" cy="12982893"/>
              </a:xfrm>
              <a:custGeom>
                <a:avLst/>
                <a:gdLst/>
                <a:ahLst/>
                <a:cxnLst/>
                <a:rect l="l" t="t" r="r" b="b"/>
                <a:pathLst>
                  <a:path w="13508884" h="12982893">
                    <a:moveTo>
                      <a:pt x="13204084" y="0"/>
                    </a:moveTo>
                    <a:lnTo>
                      <a:pt x="304800" y="0"/>
                    </a:lnTo>
                    <a:cubicBezTo>
                      <a:pt x="135890" y="0"/>
                      <a:pt x="0" y="135890"/>
                      <a:pt x="0" y="304800"/>
                    </a:cubicBezTo>
                    <a:lnTo>
                      <a:pt x="0" y="12678093"/>
                    </a:lnTo>
                    <a:cubicBezTo>
                      <a:pt x="0" y="12847003"/>
                      <a:pt x="135890" y="12982893"/>
                      <a:pt x="304800" y="12982893"/>
                    </a:cubicBezTo>
                    <a:lnTo>
                      <a:pt x="13204084" y="12982893"/>
                    </a:lnTo>
                    <a:cubicBezTo>
                      <a:pt x="13372993" y="12982893"/>
                      <a:pt x="13508884" y="12847003"/>
                      <a:pt x="13508884" y="12678093"/>
                    </a:cubicBezTo>
                    <a:lnTo>
                      <a:pt x="13508884" y="304800"/>
                    </a:lnTo>
                    <a:cubicBezTo>
                      <a:pt x="13508884" y="135890"/>
                      <a:pt x="13372993" y="0"/>
                      <a:pt x="13204084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" name="Group 4">
              <a:extLst>
                <a:ext uri="{FF2B5EF4-FFF2-40B4-BE49-F238E27FC236}">
                  <a16:creationId xmlns:a16="http://schemas.microsoft.com/office/drawing/2014/main" id="{2F545346-9061-B29A-AB37-01A4DCE1BC12}"/>
                </a:ext>
              </a:extLst>
            </p:cNvPr>
            <p:cNvGrpSpPr/>
            <p:nvPr/>
          </p:nvGrpSpPr>
          <p:grpSpPr>
            <a:xfrm>
              <a:off x="5350163" y="4572061"/>
              <a:ext cx="1170876" cy="945659"/>
              <a:chOff x="0" y="0"/>
              <a:chExt cx="13508884" cy="12982893"/>
            </a:xfrm>
          </p:grpSpPr>
          <p:sp>
            <p:nvSpPr>
              <p:cNvPr id="51" name="Freeform 5">
                <a:extLst>
                  <a:ext uri="{FF2B5EF4-FFF2-40B4-BE49-F238E27FC236}">
                    <a16:creationId xmlns:a16="http://schemas.microsoft.com/office/drawing/2014/main" id="{A1053E01-A71F-8D3A-64FC-8176E69796D5}"/>
                  </a:ext>
                </a:extLst>
              </p:cNvPr>
              <p:cNvSpPr/>
              <p:nvPr/>
            </p:nvSpPr>
            <p:spPr>
              <a:xfrm>
                <a:off x="0" y="0"/>
                <a:ext cx="13508884" cy="12982893"/>
              </a:xfrm>
              <a:custGeom>
                <a:avLst/>
                <a:gdLst/>
                <a:ahLst/>
                <a:cxnLst/>
                <a:rect l="l" t="t" r="r" b="b"/>
                <a:pathLst>
                  <a:path w="13508884" h="12982893">
                    <a:moveTo>
                      <a:pt x="13204084" y="0"/>
                    </a:moveTo>
                    <a:lnTo>
                      <a:pt x="304800" y="0"/>
                    </a:lnTo>
                    <a:cubicBezTo>
                      <a:pt x="135890" y="0"/>
                      <a:pt x="0" y="135890"/>
                      <a:pt x="0" y="304800"/>
                    </a:cubicBezTo>
                    <a:lnTo>
                      <a:pt x="0" y="12678093"/>
                    </a:lnTo>
                    <a:cubicBezTo>
                      <a:pt x="0" y="12847003"/>
                      <a:pt x="135890" y="12982893"/>
                      <a:pt x="304800" y="12982893"/>
                    </a:cubicBezTo>
                    <a:lnTo>
                      <a:pt x="13204084" y="12982893"/>
                    </a:lnTo>
                    <a:cubicBezTo>
                      <a:pt x="13372993" y="12982893"/>
                      <a:pt x="13508884" y="12847003"/>
                      <a:pt x="13508884" y="12678093"/>
                    </a:cubicBezTo>
                    <a:lnTo>
                      <a:pt x="13508884" y="304800"/>
                    </a:lnTo>
                    <a:cubicBezTo>
                      <a:pt x="13508884" y="135890"/>
                      <a:pt x="13372993" y="0"/>
                      <a:pt x="13204084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D2743664-04D3-F6BA-2392-D872890F47F4}"/>
                </a:ext>
              </a:extLst>
            </p:cNvPr>
            <p:cNvSpPr/>
            <p:nvPr/>
          </p:nvSpPr>
          <p:spPr>
            <a:xfrm>
              <a:off x="3252587" y="4469069"/>
              <a:ext cx="706604" cy="580246"/>
            </a:xfrm>
            <a:custGeom>
              <a:avLst/>
              <a:gdLst/>
              <a:ahLst/>
              <a:cxnLst/>
              <a:rect l="l" t="t" r="r" b="b"/>
              <a:pathLst>
                <a:path w="1471847" h="1438226">
                  <a:moveTo>
                    <a:pt x="0" y="0"/>
                  </a:moveTo>
                  <a:lnTo>
                    <a:pt x="1471846" y="0"/>
                  </a:lnTo>
                  <a:lnTo>
                    <a:pt x="1471846" y="1438226"/>
                  </a:lnTo>
                  <a:lnTo>
                    <a:pt x="0" y="14382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Box 16">
              <a:extLst>
                <a:ext uri="{FF2B5EF4-FFF2-40B4-BE49-F238E27FC236}">
                  <a16:creationId xmlns:a16="http://schemas.microsoft.com/office/drawing/2014/main" id="{76C4CBC6-D6E9-534F-56E2-CC5697412F77}"/>
                </a:ext>
              </a:extLst>
            </p:cNvPr>
            <p:cNvSpPr txBox="1"/>
            <p:nvPr/>
          </p:nvSpPr>
          <p:spPr>
            <a:xfrm>
              <a:off x="3127225" y="5334580"/>
              <a:ext cx="957328" cy="35516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91"/>
                </a:lnSpc>
              </a:pPr>
              <a:r>
                <a:rPr lang="en-US" sz="1400">
                  <a:solidFill>
                    <a:srgbClr val="105476"/>
                  </a:solidFill>
                  <a:latin typeface="Calibri (MS) Bold"/>
                </a:rPr>
                <a:t>Home Care</a:t>
              </a:r>
              <a:endParaRPr lang="en-US" sz="2279">
                <a:solidFill>
                  <a:srgbClr val="105476"/>
                </a:solidFill>
                <a:latin typeface="Calibri (MS) Bold"/>
              </a:endParaRPr>
            </a:p>
          </p:txBody>
        </p:sp>
        <p:sp>
          <p:nvSpPr>
            <p:cNvPr id="45" name="TextBox 19">
              <a:extLst>
                <a:ext uri="{FF2B5EF4-FFF2-40B4-BE49-F238E27FC236}">
                  <a16:creationId xmlns:a16="http://schemas.microsoft.com/office/drawing/2014/main" id="{8F4F288B-8690-7001-B836-C1827835EC1D}"/>
                </a:ext>
              </a:extLst>
            </p:cNvPr>
            <p:cNvSpPr txBox="1"/>
            <p:nvPr/>
          </p:nvSpPr>
          <p:spPr>
            <a:xfrm>
              <a:off x="2820112" y="5927912"/>
              <a:ext cx="1571553" cy="78356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862"/>
                </a:lnSpc>
              </a:pPr>
              <a:r>
                <a:rPr lang="en-US" sz="2400">
                  <a:solidFill>
                    <a:srgbClr val="105476"/>
                  </a:solidFill>
                  <a:latin typeface="Calibri (MS)"/>
                </a:rPr>
                <a:t>$77,792</a:t>
              </a:r>
            </a:p>
            <a:p>
              <a:pPr algn="ctr">
                <a:lnSpc>
                  <a:spcPts val="2862"/>
                </a:lnSpc>
              </a:pPr>
              <a:r>
                <a:rPr lang="en-US" sz="1200">
                  <a:solidFill>
                    <a:srgbClr val="105476"/>
                  </a:solidFill>
                  <a:latin typeface="Calibri (MS)"/>
                </a:rPr>
                <a:t>Avg Stay 3 years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64DC107-2E6C-6A17-40BB-2DA0328033A8}"/>
                </a:ext>
              </a:extLst>
            </p:cNvPr>
            <p:cNvGrpSpPr/>
            <p:nvPr/>
          </p:nvGrpSpPr>
          <p:grpSpPr>
            <a:xfrm>
              <a:off x="4395682" y="4246741"/>
              <a:ext cx="1511031" cy="2467868"/>
              <a:chOff x="5173349" y="4246741"/>
              <a:chExt cx="1511031" cy="2467868"/>
            </a:xfrm>
          </p:grpSpPr>
          <p:sp>
            <p:nvSpPr>
              <p:cNvPr id="39" name="Freeform 9">
                <a:extLst>
                  <a:ext uri="{FF2B5EF4-FFF2-40B4-BE49-F238E27FC236}">
                    <a16:creationId xmlns:a16="http://schemas.microsoft.com/office/drawing/2014/main" id="{B38ADCA2-B0CC-CD0F-737D-D1688F262DD7}"/>
                  </a:ext>
                </a:extLst>
              </p:cNvPr>
              <p:cNvSpPr/>
              <p:nvPr/>
            </p:nvSpPr>
            <p:spPr>
              <a:xfrm>
                <a:off x="5421110" y="4406978"/>
                <a:ext cx="1027487" cy="738911"/>
              </a:xfrm>
              <a:custGeom>
                <a:avLst/>
                <a:gdLst/>
                <a:ahLst/>
                <a:cxnLst/>
                <a:rect l="l" t="t" r="r" b="b"/>
                <a:pathLst>
                  <a:path w="2140240" h="1831502">
                    <a:moveTo>
                      <a:pt x="0" y="0"/>
                    </a:moveTo>
                    <a:lnTo>
                      <a:pt x="2140240" y="0"/>
                    </a:lnTo>
                    <a:lnTo>
                      <a:pt x="2140240" y="1831502"/>
                    </a:lnTo>
                    <a:lnTo>
                      <a:pt x="0" y="1831502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14">
                <a:extLst>
                  <a:ext uri="{FF2B5EF4-FFF2-40B4-BE49-F238E27FC236}">
                    <a16:creationId xmlns:a16="http://schemas.microsoft.com/office/drawing/2014/main" id="{C0865E87-1F5C-2670-BEA3-87D47B408B62}"/>
                  </a:ext>
                </a:extLst>
              </p:cNvPr>
              <p:cNvSpPr/>
              <p:nvPr/>
            </p:nvSpPr>
            <p:spPr>
              <a:xfrm>
                <a:off x="5349415" y="4246741"/>
                <a:ext cx="1170876" cy="983971"/>
              </a:xfrm>
              <a:custGeom>
                <a:avLst/>
                <a:gdLst/>
                <a:ahLst/>
                <a:cxnLst/>
                <a:rect l="l" t="t" r="r" b="b"/>
                <a:pathLst>
                  <a:path w="2438919" h="2438919">
                    <a:moveTo>
                      <a:pt x="0" y="0"/>
                    </a:moveTo>
                    <a:lnTo>
                      <a:pt x="2438920" y="0"/>
                    </a:lnTo>
                    <a:lnTo>
                      <a:pt x="2438920" y="2438919"/>
                    </a:lnTo>
                    <a:lnTo>
                      <a:pt x="0" y="243891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TextBox 17">
                <a:extLst>
                  <a:ext uri="{FF2B5EF4-FFF2-40B4-BE49-F238E27FC236}">
                    <a16:creationId xmlns:a16="http://schemas.microsoft.com/office/drawing/2014/main" id="{11F48B13-01CA-FB1B-5446-838FCC67A606}"/>
                  </a:ext>
                </a:extLst>
              </p:cNvPr>
              <p:cNvSpPr txBox="1"/>
              <p:nvPr/>
            </p:nvSpPr>
            <p:spPr>
              <a:xfrm>
                <a:off x="5271853" y="5355882"/>
                <a:ext cx="1351693" cy="398583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3191"/>
                  </a:lnSpc>
                </a:pPr>
                <a:r>
                  <a:rPr lang="en-US" sz="1400">
                    <a:solidFill>
                      <a:srgbClr val="105476"/>
                    </a:solidFill>
                    <a:latin typeface="Calibri (MS) Bold"/>
                  </a:rPr>
                  <a:t>Assisted Living</a:t>
                </a:r>
              </a:p>
            </p:txBody>
          </p:sp>
          <p:sp>
            <p:nvSpPr>
              <p:cNvPr id="46" name="TextBox 20">
                <a:extLst>
                  <a:ext uri="{FF2B5EF4-FFF2-40B4-BE49-F238E27FC236}">
                    <a16:creationId xmlns:a16="http://schemas.microsoft.com/office/drawing/2014/main" id="{F5E3691E-6237-149D-817C-076C16572423}"/>
                  </a:ext>
                </a:extLst>
              </p:cNvPr>
              <p:cNvSpPr txBox="1"/>
              <p:nvPr/>
            </p:nvSpPr>
            <p:spPr>
              <a:xfrm>
                <a:off x="5173349" y="5938601"/>
                <a:ext cx="1511031" cy="77600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2862"/>
                  </a:lnSpc>
                </a:pPr>
                <a:r>
                  <a:rPr lang="en-US" sz="2400">
                    <a:solidFill>
                      <a:srgbClr val="105476"/>
                    </a:solidFill>
                    <a:latin typeface="Calibri (MS)"/>
                  </a:rPr>
                  <a:t>$70,800</a:t>
                </a:r>
              </a:p>
              <a:p>
                <a:pPr algn="ctr">
                  <a:lnSpc>
                    <a:spcPts val="2862"/>
                  </a:lnSpc>
                </a:pPr>
                <a:r>
                  <a:rPr lang="en-US" sz="1200">
                    <a:solidFill>
                      <a:srgbClr val="105476"/>
                    </a:solidFill>
                    <a:latin typeface="Calibri (MS)"/>
                  </a:rPr>
                  <a:t>Avg. Stay 2.5 years</a:t>
                </a:r>
              </a:p>
            </p:txBody>
          </p:sp>
        </p:grpSp>
        <p:sp>
          <p:nvSpPr>
            <p:cNvPr id="48" name="Freeform 22">
              <a:extLst>
                <a:ext uri="{FF2B5EF4-FFF2-40B4-BE49-F238E27FC236}">
                  <a16:creationId xmlns:a16="http://schemas.microsoft.com/office/drawing/2014/main" id="{E7F5F9E3-7363-93FE-A1DB-D30B6B4170C7}"/>
                </a:ext>
              </a:extLst>
            </p:cNvPr>
            <p:cNvSpPr/>
            <p:nvPr/>
          </p:nvSpPr>
          <p:spPr>
            <a:xfrm>
              <a:off x="3020451" y="4276922"/>
              <a:ext cx="1170876" cy="983971"/>
            </a:xfrm>
            <a:custGeom>
              <a:avLst/>
              <a:gdLst/>
              <a:ahLst/>
              <a:cxnLst/>
              <a:rect l="l" t="t" r="r" b="b"/>
              <a:pathLst>
                <a:path w="2438919" h="2438919">
                  <a:moveTo>
                    <a:pt x="0" y="0"/>
                  </a:moveTo>
                  <a:lnTo>
                    <a:pt x="2438920" y="0"/>
                  </a:lnTo>
                  <a:lnTo>
                    <a:pt x="2438920" y="2438919"/>
                  </a:lnTo>
                  <a:lnTo>
                    <a:pt x="0" y="24389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917593E-7E8D-531A-E9E1-EC81D563689D}"/>
                </a:ext>
              </a:extLst>
            </p:cNvPr>
            <p:cNvGrpSpPr/>
            <p:nvPr/>
          </p:nvGrpSpPr>
          <p:grpSpPr>
            <a:xfrm>
              <a:off x="5938995" y="4246741"/>
              <a:ext cx="1600883" cy="2469541"/>
              <a:chOff x="7511422" y="4246741"/>
              <a:chExt cx="1600883" cy="2469541"/>
            </a:xfrm>
          </p:grpSpPr>
          <p:sp>
            <p:nvSpPr>
              <p:cNvPr id="40" name="Freeform 10">
                <a:extLst>
                  <a:ext uri="{FF2B5EF4-FFF2-40B4-BE49-F238E27FC236}">
                    <a16:creationId xmlns:a16="http://schemas.microsoft.com/office/drawing/2014/main" id="{AB838476-5628-B7A5-EFB1-51F302389262}"/>
                  </a:ext>
                </a:extLst>
              </p:cNvPr>
              <p:cNvSpPr/>
              <p:nvPr/>
            </p:nvSpPr>
            <p:spPr>
              <a:xfrm>
                <a:off x="7761985" y="4315192"/>
                <a:ext cx="1025622" cy="945701"/>
              </a:xfrm>
              <a:custGeom>
                <a:avLst/>
                <a:gdLst/>
                <a:ahLst/>
                <a:cxnLst/>
                <a:rect l="l" t="t" r="r" b="b"/>
                <a:pathLst>
                  <a:path w="2136357" h="2344059">
                    <a:moveTo>
                      <a:pt x="0" y="0"/>
                    </a:moveTo>
                    <a:lnTo>
                      <a:pt x="2136357" y="0"/>
                    </a:lnTo>
                    <a:lnTo>
                      <a:pt x="2136357" y="2344059"/>
                    </a:lnTo>
                    <a:lnTo>
                      <a:pt x="0" y="234405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TextBox 18">
                <a:extLst>
                  <a:ext uri="{FF2B5EF4-FFF2-40B4-BE49-F238E27FC236}">
                    <a16:creationId xmlns:a16="http://schemas.microsoft.com/office/drawing/2014/main" id="{823655B3-645A-D33B-9A8A-F90B293FDAB2}"/>
                  </a:ext>
                </a:extLst>
              </p:cNvPr>
              <p:cNvSpPr txBox="1"/>
              <p:nvPr/>
            </p:nvSpPr>
            <p:spPr>
              <a:xfrm>
                <a:off x="7656409" y="5355882"/>
                <a:ext cx="1233283" cy="35516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3191"/>
                  </a:lnSpc>
                </a:pPr>
                <a:r>
                  <a:rPr lang="en-US" sz="1400">
                    <a:solidFill>
                      <a:srgbClr val="105476"/>
                    </a:solidFill>
                    <a:latin typeface="Calibri (MS) Bold"/>
                  </a:rPr>
                  <a:t>Nursing Home</a:t>
                </a:r>
              </a:p>
            </p:txBody>
          </p:sp>
          <p:sp>
            <p:nvSpPr>
              <p:cNvPr id="47" name="TextBox 21">
                <a:extLst>
                  <a:ext uri="{FF2B5EF4-FFF2-40B4-BE49-F238E27FC236}">
                    <a16:creationId xmlns:a16="http://schemas.microsoft.com/office/drawing/2014/main" id="{CF5D8325-464C-B07D-600E-B8C4B13E82A3}"/>
                  </a:ext>
                </a:extLst>
              </p:cNvPr>
              <p:cNvSpPr txBox="1"/>
              <p:nvPr/>
            </p:nvSpPr>
            <p:spPr>
              <a:xfrm>
                <a:off x="7511422" y="5932718"/>
                <a:ext cx="1600883" cy="783564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2862"/>
                  </a:lnSpc>
                </a:pPr>
                <a:r>
                  <a:rPr lang="en-US" sz="2400">
                    <a:solidFill>
                      <a:srgbClr val="105476"/>
                    </a:solidFill>
                    <a:latin typeface="Calibri (MS)"/>
                  </a:rPr>
                  <a:t>$127,750</a:t>
                </a:r>
              </a:p>
              <a:p>
                <a:pPr algn="ctr">
                  <a:lnSpc>
                    <a:spcPts val="2862"/>
                  </a:lnSpc>
                </a:pPr>
                <a:r>
                  <a:rPr lang="en-US" sz="1200">
                    <a:solidFill>
                      <a:srgbClr val="105476"/>
                    </a:solidFill>
                    <a:latin typeface="Calibri (MS)"/>
                  </a:rPr>
                  <a:t>Avg. Stay 2.4 years</a:t>
                </a:r>
              </a:p>
            </p:txBody>
          </p:sp>
          <p:sp>
            <p:nvSpPr>
              <p:cNvPr id="49" name="Freeform 23">
                <a:extLst>
                  <a:ext uri="{FF2B5EF4-FFF2-40B4-BE49-F238E27FC236}">
                    <a16:creationId xmlns:a16="http://schemas.microsoft.com/office/drawing/2014/main" id="{2003E1BF-8A34-1C43-5F37-B9A9430E19BC}"/>
                  </a:ext>
                </a:extLst>
              </p:cNvPr>
              <p:cNvSpPr/>
              <p:nvPr/>
            </p:nvSpPr>
            <p:spPr>
              <a:xfrm>
                <a:off x="7691742" y="4246741"/>
                <a:ext cx="1170876" cy="983971"/>
              </a:xfrm>
              <a:custGeom>
                <a:avLst/>
                <a:gdLst/>
                <a:ahLst/>
                <a:cxnLst/>
                <a:rect l="l" t="t" r="r" b="b"/>
                <a:pathLst>
                  <a:path w="2438919" h="2438919">
                    <a:moveTo>
                      <a:pt x="0" y="0"/>
                    </a:moveTo>
                    <a:lnTo>
                      <a:pt x="2438919" y="0"/>
                    </a:lnTo>
                    <a:lnTo>
                      <a:pt x="2438919" y="2438919"/>
                    </a:lnTo>
                    <a:lnTo>
                      <a:pt x="0" y="243891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DB970BDC-EA3F-FB37-4F2D-09BC5BEECAD6}"/>
              </a:ext>
            </a:extLst>
          </p:cNvPr>
          <p:cNvSpPr txBox="1"/>
          <p:nvPr/>
        </p:nvSpPr>
        <p:spPr>
          <a:xfrm>
            <a:off x="6463986" y="1075220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Average </a:t>
            </a:r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Cost of Care</a:t>
            </a:r>
            <a:r>
              <a:rPr lang="en-US" sz="1600" b="1" baseline="30000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6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5431CF-A960-F61F-9345-5D162BD61E87}"/>
              </a:ext>
            </a:extLst>
          </p:cNvPr>
          <p:cNvCxnSpPr>
            <a:cxnSpLocks/>
          </p:cNvCxnSpPr>
          <p:nvPr/>
        </p:nvCxnSpPr>
        <p:spPr>
          <a:xfrm flipV="1">
            <a:off x="6559960" y="1459068"/>
            <a:ext cx="4269740" cy="1807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AB10FB2-05BF-EB24-60A4-414CEC6E97E6}"/>
              </a:ext>
            </a:extLst>
          </p:cNvPr>
          <p:cNvSpPr txBox="1"/>
          <p:nvPr/>
        </p:nvSpPr>
        <p:spPr>
          <a:xfrm>
            <a:off x="6465331" y="4239851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LTC Financing Crisis</a:t>
            </a:r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</a:t>
            </a:r>
            <a:endParaRPr lang="en-US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93DF73C-9655-0B63-9DC8-B9625FD73417}"/>
              </a:ext>
            </a:extLst>
          </p:cNvPr>
          <p:cNvCxnSpPr>
            <a:cxnSpLocks/>
          </p:cNvCxnSpPr>
          <p:nvPr/>
        </p:nvCxnSpPr>
        <p:spPr>
          <a:xfrm flipV="1">
            <a:off x="6561305" y="4623699"/>
            <a:ext cx="4269740" cy="1807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2EA7DB-3D1D-80BF-851C-D7850D5EB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3157"/>
              </p:ext>
            </p:extLst>
          </p:nvPr>
        </p:nvGraphicFramePr>
        <p:xfrm>
          <a:off x="6560971" y="4883091"/>
          <a:ext cx="4999658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9658">
                  <a:extLst>
                    <a:ext uri="{9D8B030D-6E8A-4147-A177-3AD203B41FA5}">
                      <a16:colId xmlns:a16="http://schemas.microsoft.com/office/drawing/2014/main" val="1602500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56%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of couples without LTC insurance spend their income down to poverty level after one partner has spent </a:t>
                      </a: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six months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in a nursing home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Medicaid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now consumes </a:t>
                      </a: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30%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of state budgets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Medicaid</a:t>
                      </a:r>
                      <a:r>
                        <a:rPr lang="en-US" sz="1200" b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pays for about </a:t>
                      </a: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45%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of total LTC service and support costs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690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8020899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80A4EBB-ADBF-98F4-F086-BDD78E54825C}"/>
              </a:ext>
            </a:extLst>
          </p:cNvPr>
          <p:cNvCxnSpPr>
            <a:cxnSpLocks/>
          </p:cNvCxnSpPr>
          <p:nvPr/>
        </p:nvCxnSpPr>
        <p:spPr>
          <a:xfrm>
            <a:off x="808096" y="1462697"/>
            <a:ext cx="4206964" cy="0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40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45950" y="1071920"/>
            <a:ext cx="6318561" cy="1448973"/>
            <a:chOff x="0" y="0"/>
            <a:chExt cx="3303823" cy="75763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3823" cy="757633"/>
            </a:xfrm>
            <a:custGeom>
              <a:avLst/>
              <a:gdLst/>
              <a:ahLst/>
              <a:cxnLst/>
              <a:rect l="l" t="t" r="r" b="b"/>
              <a:pathLst>
                <a:path w="3303823" h="757633">
                  <a:moveTo>
                    <a:pt x="4084" y="0"/>
                  </a:moveTo>
                  <a:lnTo>
                    <a:pt x="3299739" y="0"/>
                  </a:lnTo>
                  <a:cubicBezTo>
                    <a:pt x="3300822" y="0"/>
                    <a:pt x="3301860" y="430"/>
                    <a:pt x="3302627" y="1196"/>
                  </a:cubicBezTo>
                  <a:cubicBezTo>
                    <a:pt x="3303393" y="1962"/>
                    <a:pt x="3303823" y="3001"/>
                    <a:pt x="3303823" y="4084"/>
                  </a:cubicBezTo>
                  <a:lnTo>
                    <a:pt x="3303823" y="753549"/>
                  </a:lnTo>
                  <a:cubicBezTo>
                    <a:pt x="3303823" y="755804"/>
                    <a:pt x="3301994" y="757633"/>
                    <a:pt x="3299739" y="757633"/>
                  </a:cubicBezTo>
                  <a:lnTo>
                    <a:pt x="4084" y="757633"/>
                  </a:lnTo>
                  <a:cubicBezTo>
                    <a:pt x="3001" y="757633"/>
                    <a:pt x="1962" y="757202"/>
                    <a:pt x="1196" y="756437"/>
                  </a:cubicBezTo>
                  <a:cubicBezTo>
                    <a:pt x="430" y="755671"/>
                    <a:pt x="0" y="754632"/>
                    <a:pt x="0" y="753549"/>
                  </a:cubicBezTo>
                  <a:lnTo>
                    <a:pt x="0" y="4084"/>
                  </a:lnTo>
                  <a:cubicBezTo>
                    <a:pt x="0" y="3001"/>
                    <a:pt x="430" y="1962"/>
                    <a:pt x="1196" y="1196"/>
                  </a:cubicBezTo>
                  <a:cubicBezTo>
                    <a:pt x="1962" y="430"/>
                    <a:pt x="3001" y="0"/>
                    <a:pt x="4084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3823" cy="79573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6" name="AutoShape 6"/>
          <p:cNvSpPr/>
          <p:nvPr/>
        </p:nvSpPr>
        <p:spPr>
          <a:xfrm>
            <a:off x="145948" y="2520892"/>
            <a:ext cx="631856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7" name="AutoShape 7"/>
          <p:cNvSpPr/>
          <p:nvPr/>
        </p:nvSpPr>
        <p:spPr>
          <a:xfrm>
            <a:off x="145950" y="1083408"/>
            <a:ext cx="6317404" cy="1174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8" name="Group 8"/>
          <p:cNvGrpSpPr/>
          <p:nvPr/>
        </p:nvGrpSpPr>
        <p:grpSpPr>
          <a:xfrm>
            <a:off x="145952" y="2608734"/>
            <a:ext cx="6318561" cy="1522775"/>
            <a:chOff x="0" y="0"/>
            <a:chExt cx="3303823" cy="796222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303823" cy="796222"/>
            </a:xfrm>
            <a:custGeom>
              <a:avLst/>
              <a:gdLst/>
              <a:ahLst/>
              <a:cxnLst/>
              <a:rect l="l" t="t" r="r" b="b"/>
              <a:pathLst>
                <a:path w="3303823" h="796222">
                  <a:moveTo>
                    <a:pt x="4084" y="0"/>
                  </a:moveTo>
                  <a:lnTo>
                    <a:pt x="3299739" y="0"/>
                  </a:lnTo>
                  <a:cubicBezTo>
                    <a:pt x="3300822" y="0"/>
                    <a:pt x="3301860" y="430"/>
                    <a:pt x="3302627" y="1196"/>
                  </a:cubicBezTo>
                  <a:cubicBezTo>
                    <a:pt x="3303393" y="1962"/>
                    <a:pt x="3303823" y="3001"/>
                    <a:pt x="3303823" y="4084"/>
                  </a:cubicBezTo>
                  <a:lnTo>
                    <a:pt x="3303823" y="792138"/>
                  </a:lnTo>
                  <a:cubicBezTo>
                    <a:pt x="3303823" y="794393"/>
                    <a:pt x="3301994" y="796222"/>
                    <a:pt x="3299739" y="796222"/>
                  </a:cubicBezTo>
                  <a:lnTo>
                    <a:pt x="4084" y="796222"/>
                  </a:lnTo>
                  <a:cubicBezTo>
                    <a:pt x="3001" y="796222"/>
                    <a:pt x="1962" y="795792"/>
                    <a:pt x="1196" y="795026"/>
                  </a:cubicBezTo>
                  <a:cubicBezTo>
                    <a:pt x="430" y="794260"/>
                    <a:pt x="0" y="793221"/>
                    <a:pt x="0" y="792138"/>
                  </a:cubicBezTo>
                  <a:lnTo>
                    <a:pt x="0" y="4084"/>
                  </a:lnTo>
                  <a:cubicBezTo>
                    <a:pt x="0" y="3001"/>
                    <a:pt x="430" y="1962"/>
                    <a:pt x="1196" y="1196"/>
                  </a:cubicBezTo>
                  <a:cubicBezTo>
                    <a:pt x="1962" y="430"/>
                    <a:pt x="3001" y="0"/>
                    <a:pt x="4084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3303823" cy="83432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3507954" y="2692303"/>
            <a:ext cx="2894461" cy="1379981"/>
            <a:chOff x="0" y="0"/>
            <a:chExt cx="1143491" cy="54517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143491" cy="545178"/>
            </a:xfrm>
            <a:custGeom>
              <a:avLst/>
              <a:gdLst/>
              <a:ahLst/>
              <a:cxnLst/>
              <a:rect l="l" t="t" r="r" b="b"/>
              <a:pathLst>
                <a:path w="1143491" h="545178">
                  <a:moveTo>
                    <a:pt x="41013" y="0"/>
                  </a:moveTo>
                  <a:lnTo>
                    <a:pt x="1102478" y="0"/>
                  </a:lnTo>
                  <a:cubicBezTo>
                    <a:pt x="1125129" y="0"/>
                    <a:pt x="1143491" y="18362"/>
                    <a:pt x="1143491" y="41013"/>
                  </a:cubicBezTo>
                  <a:lnTo>
                    <a:pt x="1143491" y="504165"/>
                  </a:lnTo>
                  <a:cubicBezTo>
                    <a:pt x="1143491" y="526816"/>
                    <a:pt x="1125129" y="545178"/>
                    <a:pt x="1102478" y="545178"/>
                  </a:cubicBezTo>
                  <a:lnTo>
                    <a:pt x="41013" y="545178"/>
                  </a:lnTo>
                  <a:cubicBezTo>
                    <a:pt x="18362" y="545178"/>
                    <a:pt x="0" y="526816"/>
                    <a:pt x="0" y="504165"/>
                  </a:cubicBezTo>
                  <a:lnTo>
                    <a:pt x="0" y="41013"/>
                  </a:lnTo>
                  <a:cubicBezTo>
                    <a:pt x="0" y="18362"/>
                    <a:pt x="18362" y="0"/>
                    <a:pt x="41013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1143491" cy="58327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14" name="AutoShape 14"/>
          <p:cNvSpPr/>
          <p:nvPr/>
        </p:nvSpPr>
        <p:spPr>
          <a:xfrm>
            <a:off x="145950" y="4131508"/>
            <a:ext cx="631856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15" name="TextBox 15"/>
          <p:cNvSpPr txBox="1"/>
          <p:nvPr/>
        </p:nvSpPr>
        <p:spPr>
          <a:xfrm>
            <a:off x="500298" y="2649513"/>
            <a:ext cx="3350250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 spc="-19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401K/403B PRESERVATION</a:t>
            </a:r>
          </a:p>
        </p:txBody>
      </p:sp>
      <p:sp>
        <p:nvSpPr>
          <p:cNvPr id="16" name="AutoShape 16"/>
          <p:cNvSpPr/>
          <p:nvPr/>
        </p:nvSpPr>
        <p:spPr>
          <a:xfrm>
            <a:off x="145952" y="2620223"/>
            <a:ext cx="6317693" cy="12856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17" name="TextBox 17"/>
          <p:cNvSpPr txBox="1"/>
          <p:nvPr/>
        </p:nvSpPr>
        <p:spPr>
          <a:xfrm>
            <a:off x="277460" y="3113758"/>
            <a:ext cx="3286780" cy="7017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57" lvl="1" indent="-172729">
              <a:lnSpc>
                <a:spcPts val="1728"/>
              </a:lnSpc>
              <a:buFont typeface="Arial"/>
              <a:buChar char="•"/>
            </a:pPr>
            <a:r>
              <a:rPr lang="en-US" sz="140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Prevent employees from leaning disproportionately on 401k</a:t>
            </a:r>
          </a:p>
          <a:p>
            <a:pPr marL="345457" lvl="1" indent="-172729">
              <a:lnSpc>
                <a:spcPts val="2239"/>
              </a:lnSpc>
              <a:buFont typeface="Arial"/>
              <a:buChar char="•"/>
            </a:pPr>
            <a:r>
              <a:rPr lang="en-US" sz="1400" b="1" u="sng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  <a:hlinkClick r:id="rId2" tooltip="https://salesdemo.myltcguide.com/self-insure-calculator"/>
              </a:rPr>
              <a:t>Self-Investing Calculator</a:t>
            </a:r>
          </a:p>
        </p:txBody>
      </p:sp>
      <p:pic>
        <p:nvPicPr>
          <p:cNvPr id="18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006" y="2554305"/>
            <a:ext cx="1655977" cy="1655977"/>
          </a:xfrm>
          <a:prstGeom prst="rect">
            <a:avLst/>
          </a:prstGeom>
        </p:spPr>
      </p:pic>
      <p:grpSp>
        <p:nvGrpSpPr>
          <p:cNvPr id="19" name="Group 19"/>
          <p:cNvGrpSpPr/>
          <p:nvPr/>
        </p:nvGrpSpPr>
        <p:grpSpPr>
          <a:xfrm>
            <a:off x="4955184" y="2745557"/>
            <a:ext cx="157042" cy="157042"/>
            <a:chOff x="0" y="0"/>
            <a:chExt cx="812800" cy="812800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05476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4955184" y="2990648"/>
            <a:ext cx="157042" cy="157042"/>
            <a:chOff x="0" y="0"/>
            <a:chExt cx="812800" cy="812800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795AF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4955184" y="3235739"/>
            <a:ext cx="157042" cy="157042"/>
            <a:chOff x="0" y="0"/>
            <a:chExt cx="812800" cy="812800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AA5E2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4955184" y="3491488"/>
            <a:ext cx="157042" cy="157042"/>
            <a:chOff x="0" y="0"/>
            <a:chExt cx="812800" cy="812800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1B8D5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4955184" y="3783008"/>
            <a:ext cx="157042" cy="157042"/>
            <a:chOff x="0" y="0"/>
            <a:chExt cx="812800" cy="812800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2AEDC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34" name="Group 34"/>
          <p:cNvGrpSpPr/>
          <p:nvPr/>
        </p:nvGrpSpPr>
        <p:grpSpPr>
          <a:xfrm>
            <a:off x="145936" y="4219350"/>
            <a:ext cx="6318561" cy="707843"/>
            <a:chOff x="0" y="0"/>
            <a:chExt cx="3303823" cy="370114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3303823" cy="370114"/>
            </a:xfrm>
            <a:custGeom>
              <a:avLst/>
              <a:gdLst/>
              <a:ahLst/>
              <a:cxnLst/>
              <a:rect l="l" t="t" r="r" b="b"/>
              <a:pathLst>
                <a:path w="3303823" h="370114">
                  <a:moveTo>
                    <a:pt x="4084" y="0"/>
                  </a:moveTo>
                  <a:lnTo>
                    <a:pt x="3299739" y="0"/>
                  </a:lnTo>
                  <a:cubicBezTo>
                    <a:pt x="3300822" y="0"/>
                    <a:pt x="3301860" y="430"/>
                    <a:pt x="3302627" y="1196"/>
                  </a:cubicBezTo>
                  <a:cubicBezTo>
                    <a:pt x="3303393" y="1962"/>
                    <a:pt x="3303823" y="3001"/>
                    <a:pt x="3303823" y="4084"/>
                  </a:cubicBezTo>
                  <a:lnTo>
                    <a:pt x="3303823" y="366029"/>
                  </a:lnTo>
                  <a:cubicBezTo>
                    <a:pt x="3303823" y="368285"/>
                    <a:pt x="3301994" y="370114"/>
                    <a:pt x="3299739" y="370114"/>
                  </a:cubicBezTo>
                  <a:lnTo>
                    <a:pt x="4084" y="370114"/>
                  </a:lnTo>
                  <a:cubicBezTo>
                    <a:pt x="3001" y="370114"/>
                    <a:pt x="1962" y="369683"/>
                    <a:pt x="1196" y="368917"/>
                  </a:cubicBezTo>
                  <a:cubicBezTo>
                    <a:pt x="430" y="368152"/>
                    <a:pt x="0" y="367113"/>
                    <a:pt x="0" y="366029"/>
                  </a:cubicBezTo>
                  <a:lnTo>
                    <a:pt x="0" y="4084"/>
                  </a:lnTo>
                  <a:cubicBezTo>
                    <a:pt x="0" y="3001"/>
                    <a:pt x="430" y="1962"/>
                    <a:pt x="1196" y="1196"/>
                  </a:cubicBezTo>
                  <a:cubicBezTo>
                    <a:pt x="1962" y="430"/>
                    <a:pt x="3001" y="0"/>
                    <a:pt x="4084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-38100"/>
              <a:ext cx="3303823" cy="408214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37" name="AutoShape 37"/>
          <p:cNvSpPr/>
          <p:nvPr/>
        </p:nvSpPr>
        <p:spPr>
          <a:xfrm>
            <a:off x="145933" y="4927193"/>
            <a:ext cx="631856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38" name="AutoShape 38"/>
          <p:cNvSpPr/>
          <p:nvPr/>
        </p:nvSpPr>
        <p:spPr>
          <a:xfrm>
            <a:off x="145936" y="4230839"/>
            <a:ext cx="6311649" cy="483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39" name="Group 39"/>
          <p:cNvGrpSpPr/>
          <p:nvPr/>
        </p:nvGrpSpPr>
        <p:grpSpPr>
          <a:xfrm>
            <a:off x="145956" y="5015034"/>
            <a:ext cx="6318561" cy="1707862"/>
            <a:chOff x="0" y="0"/>
            <a:chExt cx="3303823" cy="893000"/>
          </a:xfrm>
        </p:grpSpPr>
        <p:sp>
          <p:nvSpPr>
            <p:cNvPr id="40" name="Freeform 40"/>
            <p:cNvSpPr/>
            <p:nvPr/>
          </p:nvSpPr>
          <p:spPr>
            <a:xfrm>
              <a:off x="0" y="0"/>
              <a:ext cx="3303823" cy="893000"/>
            </a:xfrm>
            <a:custGeom>
              <a:avLst/>
              <a:gdLst/>
              <a:ahLst/>
              <a:cxnLst/>
              <a:rect l="l" t="t" r="r" b="b"/>
              <a:pathLst>
                <a:path w="3303823" h="893000">
                  <a:moveTo>
                    <a:pt x="4084" y="0"/>
                  </a:moveTo>
                  <a:lnTo>
                    <a:pt x="3299739" y="0"/>
                  </a:lnTo>
                  <a:cubicBezTo>
                    <a:pt x="3300822" y="0"/>
                    <a:pt x="3301860" y="430"/>
                    <a:pt x="3302627" y="1196"/>
                  </a:cubicBezTo>
                  <a:cubicBezTo>
                    <a:pt x="3303393" y="1962"/>
                    <a:pt x="3303823" y="3001"/>
                    <a:pt x="3303823" y="4084"/>
                  </a:cubicBezTo>
                  <a:lnTo>
                    <a:pt x="3303823" y="888916"/>
                  </a:lnTo>
                  <a:cubicBezTo>
                    <a:pt x="3303823" y="889999"/>
                    <a:pt x="3303393" y="891038"/>
                    <a:pt x="3302627" y="891804"/>
                  </a:cubicBezTo>
                  <a:cubicBezTo>
                    <a:pt x="3301860" y="892569"/>
                    <a:pt x="3300822" y="893000"/>
                    <a:pt x="3299739" y="893000"/>
                  </a:cubicBezTo>
                  <a:lnTo>
                    <a:pt x="4084" y="893000"/>
                  </a:lnTo>
                  <a:cubicBezTo>
                    <a:pt x="1829" y="893000"/>
                    <a:pt x="0" y="891171"/>
                    <a:pt x="0" y="888916"/>
                  </a:cubicBezTo>
                  <a:lnTo>
                    <a:pt x="0" y="4084"/>
                  </a:lnTo>
                  <a:cubicBezTo>
                    <a:pt x="0" y="3001"/>
                    <a:pt x="430" y="1962"/>
                    <a:pt x="1196" y="1196"/>
                  </a:cubicBezTo>
                  <a:cubicBezTo>
                    <a:pt x="1962" y="430"/>
                    <a:pt x="3001" y="0"/>
                    <a:pt x="4084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0" y="-38100"/>
              <a:ext cx="3303823" cy="9311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42" name="AutoShape 42"/>
          <p:cNvSpPr/>
          <p:nvPr/>
        </p:nvSpPr>
        <p:spPr>
          <a:xfrm>
            <a:off x="145954" y="6722896"/>
            <a:ext cx="631856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43" name="AutoShape 43"/>
          <p:cNvSpPr/>
          <p:nvPr/>
        </p:nvSpPr>
        <p:spPr>
          <a:xfrm>
            <a:off x="145956" y="5026523"/>
            <a:ext cx="6318232" cy="15673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44" name="Group 44"/>
          <p:cNvGrpSpPr/>
          <p:nvPr/>
        </p:nvGrpSpPr>
        <p:grpSpPr>
          <a:xfrm>
            <a:off x="6617506" y="1332270"/>
            <a:ext cx="5353041" cy="1699067"/>
            <a:chOff x="0" y="0"/>
            <a:chExt cx="2798976" cy="888401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2798976" cy="888401"/>
            </a:xfrm>
            <a:custGeom>
              <a:avLst/>
              <a:gdLst/>
              <a:ahLst/>
              <a:cxnLst/>
              <a:rect l="l" t="t" r="r" b="b"/>
              <a:pathLst>
                <a:path w="2798976" h="888401">
                  <a:moveTo>
                    <a:pt x="4821" y="0"/>
                  </a:moveTo>
                  <a:lnTo>
                    <a:pt x="2794155" y="0"/>
                  </a:lnTo>
                  <a:cubicBezTo>
                    <a:pt x="2796817" y="0"/>
                    <a:pt x="2798976" y="2158"/>
                    <a:pt x="2798976" y="4821"/>
                  </a:cubicBezTo>
                  <a:lnTo>
                    <a:pt x="2798976" y="883580"/>
                  </a:lnTo>
                  <a:cubicBezTo>
                    <a:pt x="2798976" y="886243"/>
                    <a:pt x="2796817" y="888401"/>
                    <a:pt x="2794155" y="888401"/>
                  </a:cubicBezTo>
                  <a:lnTo>
                    <a:pt x="4821" y="888401"/>
                  </a:lnTo>
                  <a:cubicBezTo>
                    <a:pt x="2158" y="888401"/>
                    <a:pt x="0" y="886243"/>
                    <a:pt x="0" y="883580"/>
                  </a:cubicBezTo>
                  <a:lnTo>
                    <a:pt x="0" y="4821"/>
                  </a:lnTo>
                  <a:cubicBezTo>
                    <a:pt x="0" y="2158"/>
                    <a:pt x="2158" y="0"/>
                    <a:pt x="4821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2798976" cy="926501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47" name="AutoShape 47"/>
          <p:cNvSpPr/>
          <p:nvPr/>
        </p:nvSpPr>
        <p:spPr>
          <a:xfrm>
            <a:off x="6617503" y="3031337"/>
            <a:ext cx="535304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48" name="AutoShape 48"/>
          <p:cNvSpPr/>
          <p:nvPr/>
        </p:nvSpPr>
        <p:spPr>
          <a:xfrm>
            <a:off x="6617506" y="1343758"/>
            <a:ext cx="5352694" cy="15555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49" name="Group 49"/>
          <p:cNvGrpSpPr/>
          <p:nvPr/>
        </p:nvGrpSpPr>
        <p:grpSpPr>
          <a:xfrm>
            <a:off x="6617498" y="3329126"/>
            <a:ext cx="5353041" cy="1417816"/>
            <a:chOff x="0" y="0"/>
            <a:chExt cx="2798976" cy="741342"/>
          </a:xfrm>
        </p:grpSpPr>
        <p:sp>
          <p:nvSpPr>
            <p:cNvPr id="50" name="Freeform 50"/>
            <p:cNvSpPr/>
            <p:nvPr/>
          </p:nvSpPr>
          <p:spPr>
            <a:xfrm>
              <a:off x="0" y="0"/>
              <a:ext cx="2798976" cy="741342"/>
            </a:xfrm>
            <a:custGeom>
              <a:avLst/>
              <a:gdLst/>
              <a:ahLst/>
              <a:cxnLst/>
              <a:rect l="l" t="t" r="r" b="b"/>
              <a:pathLst>
                <a:path w="2798976" h="741342">
                  <a:moveTo>
                    <a:pt x="4821" y="0"/>
                  </a:moveTo>
                  <a:lnTo>
                    <a:pt x="2794155" y="0"/>
                  </a:lnTo>
                  <a:cubicBezTo>
                    <a:pt x="2796817" y="0"/>
                    <a:pt x="2798976" y="2158"/>
                    <a:pt x="2798976" y="4821"/>
                  </a:cubicBezTo>
                  <a:lnTo>
                    <a:pt x="2798976" y="736521"/>
                  </a:lnTo>
                  <a:cubicBezTo>
                    <a:pt x="2798976" y="739183"/>
                    <a:pt x="2796817" y="741342"/>
                    <a:pt x="2794155" y="741342"/>
                  </a:cubicBezTo>
                  <a:lnTo>
                    <a:pt x="4821" y="741342"/>
                  </a:lnTo>
                  <a:cubicBezTo>
                    <a:pt x="2158" y="741342"/>
                    <a:pt x="0" y="739183"/>
                    <a:pt x="0" y="736521"/>
                  </a:cubicBezTo>
                  <a:lnTo>
                    <a:pt x="0" y="4821"/>
                  </a:lnTo>
                  <a:cubicBezTo>
                    <a:pt x="0" y="2158"/>
                    <a:pt x="2158" y="0"/>
                    <a:pt x="4821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0" y="-38100"/>
              <a:ext cx="2798976" cy="77944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52" name="AutoShape 52"/>
          <p:cNvSpPr/>
          <p:nvPr/>
        </p:nvSpPr>
        <p:spPr>
          <a:xfrm>
            <a:off x="6617496" y="4746941"/>
            <a:ext cx="535304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53" name="AutoShape 53"/>
          <p:cNvSpPr/>
          <p:nvPr/>
        </p:nvSpPr>
        <p:spPr>
          <a:xfrm>
            <a:off x="6617499" y="3340614"/>
            <a:ext cx="5351763" cy="11317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54" name="Group 54"/>
          <p:cNvGrpSpPr/>
          <p:nvPr/>
        </p:nvGrpSpPr>
        <p:grpSpPr>
          <a:xfrm>
            <a:off x="6617498" y="5051080"/>
            <a:ext cx="5353041" cy="1671816"/>
            <a:chOff x="0" y="0"/>
            <a:chExt cx="2798976" cy="741342"/>
          </a:xfrm>
        </p:grpSpPr>
        <p:sp>
          <p:nvSpPr>
            <p:cNvPr id="55" name="Freeform 55"/>
            <p:cNvSpPr/>
            <p:nvPr/>
          </p:nvSpPr>
          <p:spPr>
            <a:xfrm>
              <a:off x="0" y="0"/>
              <a:ext cx="2798976" cy="741342"/>
            </a:xfrm>
            <a:custGeom>
              <a:avLst/>
              <a:gdLst/>
              <a:ahLst/>
              <a:cxnLst/>
              <a:rect l="l" t="t" r="r" b="b"/>
              <a:pathLst>
                <a:path w="2798976" h="741342">
                  <a:moveTo>
                    <a:pt x="4821" y="0"/>
                  </a:moveTo>
                  <a:lnTo>
                    <a:pt x="2794155" y="0"/>
                  </a:lnTo>
                  <a:cubicBezTo>
                    <a:pt x="2796817" y="0"/>
                    <a:pt x="2798976" y="2158"/>
                    <a:pt x="2798976" y="4821"/>
                  </a:cubicBezTo>
                  <a:lnTo>
                    <a:pt x="2798976" y="736521"/>
                  </a:lnTo>
                  <a:cubicBezTo>
                    <a:pt x="2798976" y="739183"/>
                    <a:pt x="2796817" y="741342"/>
                    <a:pt x="2794155" y="741342"/>
                  </a:cubicBezTo>
                  <a:lnTo>
                    <a:pt x="4821" y="741342"/>
                  </a:lnTo>
                  <a:cubicBezTo>
                    <a:pt x="2158" y="741342"/>
                    <a:pt x="0" y="739183"/>
                    <a:pt x="0" y="736521"/>
                  </a:cubicBezTo>
                  <a:lnTo>
                    <a:pt x="0" y="4821"/>
                  </a:lnTo>
                  <a:cubicBezTo>
                    <a:pt x="0" y="2158"/>
                    <a:pt x="2158" y="0"/>
                    <a:pt x="4821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6" name="TextBox 56"/>
            <p:cNvSpPr txBox="1"/>
            <p:nvPr/>
          </p:nvSpPr>
          <p:spPr>
            <a:xfrm>
              <a:off x="0" y="-38100"/>
              <a:ext cx="2798976" cy="77944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57" name="AutoShape 57"/>
          <p:cNvSpPr/>
          <p:nvPr/>
        </p:nvSpPr>
        <p:spPr>
          <a:xfrm>
            <a:off x="6617496" y="6716729"/>
            <a:ext cx="535304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58" name="AutoShape 58"/>
          <p:cNvSpPr/>
          <p:nvPr/>
        </p:nvSpPr>
        <p:spPr>
          <a:xfrm>
            <a:off x="6617499" y="5062569"/>
            <a:ext cx="5351763" cy="11317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60" name="TextBox 60"/>
          <p:cNvSpPr txBox="1"/>
          <p:nvPr/>
        </p:nvSpPr>
        <p:spPr>
          <a:xfrm>
            <a:off x="500296" y="1112699"/>
            <a:ext cx="3007658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LTC LEGISLATION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290217" y="1560162"/>
            <a:ext cx="6029996" cy="9123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57" lvl="1" indent="-172729">
              <a:lnSpc>
                <a:spcPts val="1728"/>
              </a:lnSpc>
              <a:buFont typeface="Arial"/>
              <a:buChar char="•"/>
            </a:pPr>
            <a:r>
              <a:rPr lang="en-US" sz="140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In 2023, the US Medicaid budget was $536B ▪ Cost associated to LTC equated to $164B (31%) of the budget ▪ Numbers like these largely drove the establishment of the WA Cares Fund</a:t>
            </a:r>
          </a:p>
          <a:p>
            <a:pPr marL="345457" lvl="1" indent="-172729">
              <a:lnSpc>
                <a:spcPts val="2239"/>
              </a:lnSpc>
              <a:buFont typeface="Arial"/>
              <a:buChar char="•"/>
            </a:pPr>
            <a:r>
              <a:rPr lang="en-US" sz="1400" b="1" u="sng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  <a:hlinkClick r:id="rId4" tooltip="https://salesdemo.myltcguide.com/tax-calculator"/>
              </a:rPr>
              <a:t>Tax Calculator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5175726" y="2668563"/>
            <a:ext cx="525810" cy="2167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07"/>
              </a:lnSpc>
              <a:spcBef>
                <a:spcPct val="0"/>
              </a:spcBef>
            </a:pPr>
            <a:r>
              <a:rPr lang="en-US" sz="1291" b="1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401k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5171401" y="2914113"/>
            <a:ext cx="1100395" cy="215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07"/>
              </a:lnSpc>
              <a:spcBef>
                <a:spcPct val="0"/>
              </a:spcBef>
            </a:pPr>
            <a:r>
              <a:rPr lang="en-US" sz="1291" b="1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Social</a:t>
            </a:r>
            <a:r>
              <a:rPr lang="en-US" sz="1291" b="1">
                <a:solidFill>
                  <a:srgbClr val="3795AF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 </a:t>
            </a:r>
            <a:r>
              <a:rPr lang="en-US" sz="1291" b="1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Security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5175828" y="3158745"/>
            <a:ext cx="1287527" cy="215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07"/>
              </a:lnSpc>
              <a:spcBef>
                <a:spcPct val="0"/>
              </a:spcBef>
            </a:pPr>
            <a:r>
              <a:rPr lang="en-US" sz="1291" b="1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</a:rPr>
              <a:t>Personal</a:t>
            </a:r>
            <a:r>
              <a:rPr lang="en-US" sz="1291" b="1">
                <a:solidFill>
                  <a:srgbClr val="2AA5E2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 </a:t>
            </a:r>
            <a:r>
              <a:rPr lang="en-US" sz="1291" b="1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</a:rPr>
              <a:t>Savings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5175727" y="3414494"/>
            <a:ext cx="1051619" cy="2167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07"/>
              </a:lnSpc>
              <a:spcBef>
                <a:spcPct val="0"/>
              </a:spcBef>
            </a:pPr>
            <a:r>
              <a:rPr lang="en-US" sz="1291" b="1">
                <a:solidFill>
                  <a:srgbClr val="41B8D5"/>
                </a:solidFill>
                <a:ea typeface="Calibri (MS) Bold"/>
                <a:cs typeface="Calibri (MS) Bold"/>
                <a:sym typeface="Calibri (MS) Bold"/>
              </a:rPr>
              <a:t>LTC Benefits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5175726" y="3656195"/>
            <a:ext cx="1226689" cy="302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620"/>
              </a:lnSpc>
            </a:pPr>
            <a:r>
              <a:rPr lang="en-US" sz="1157" b="1">
                <a:solidFill>
                  <a:srgbClr val="52AEDC"/>
                </a:solidFill>
                <a:ea typeface="Calibri (MS) Bold"/>
                <a:cs typeface="Calibri (MS) Bold"/>
                <a:sym typeface="Calibri (MS) Bold"/>
              </a:rPr>
              <a:t>State Programs/</a:t>
            </a:r>
          </a:p>
          <a:p>
            <a:pPr>
              <a:lnSpc>
                <a:spcPts val="590"/>
              </a:lnSpc>
            </a:pPr>
            <a:r>
              <a:rPr lang="en-US" sz="1157" b="1">
                <a:solidFill>
                  <a:srgbClr val="52AEDC"/>
                </a:solidFill>
                <a:ea typeface="Calibri (MS) Bold"/>
                <a:cs typeface="Calibri (MS) Bold"/>
                <a:sym typeface="Calibri (MS) Bold"/>
              </a:rPr>
              <a:t>Medicaid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500281" y="4260129"/>
            <a:ext cx="4839451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SANDWICH GENERATION OF EMPLOYEES 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277443" y="4649821"/>
            <a:ext cx="6187052" cy="1923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02276" lvl="1" indent="-151138">
              <a:lnSpc>
                <a:spcPts val="1512"/>
              </a:lnSpc>
              <a:buFont typeface="Arial"/>
              <a:buChar char="•"/>
            </a:pPr>
            <a:r>
              <a:rPr lang="en-US" sz="1400" spc="-31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By 2030, all baby boomers will be age 65 or older according to the US Census Bureau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500302" y="5055813"/>
            <a:ext cx="3716693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EMPLOYEES REQUESTING LTC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491111" y="5452476"/>
            <a:ext cx="6187052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84"/>
              </a:lnSpc>
            </a:pPr>
            <a:r>
              <a:rPr lang="en-US" sz="1400" b="1" spc="-32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2021 LIMRA Study - top 3 reasons for Life + LTC products:</a:t>
            </a:r>
          </a:p>
          <a:p>
            <a:pPr marL="316670" lvl="1" indent="-158335">
              <a:lnSpc>
                <a:spcPts val="1584"/>
              </a:lnSpc>
              <a:buFont typeface="Arial"/>
              <a:buChar char="•"/>
            </a:pPr>
            <a:r>
              <a:rPr lang="en-US" sz="1400" spc="-32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Concern LTC costs may deplete or exceed savings – </a:t>
            </a:r>
            <a:r>
              <a:rPr lang="en-US" sz="1400" b="1" spc="-32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35%</a:t>
            </a:r>
          </a:p>
          <a:p>
            <a:pPr marL="316670" lvl="1" indent="-158335">
              <a:lnSpc>
                <a:spcPts val="1584"/>
              </a:lnSpc>
              <a:buFont typeface="Arial"/>
              <a:buChar char="•"/>
            </a:pPr>
            <a:r>
              <a:rPr lang="en-US" sz="1400" spc="-32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It is a more economical use of current assets – </a:t>
            </a:r>
            <a:r>
              <a:rPr lang="en-US" sz="1400" b="1" spc="-32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33%</a:t>
            </a:r>
          </a:p>
          <a:p>
            <a:pPr marL="316670" lvl="1" indent="-158335">
              <a:lnSpc>
                <a:spcPts val="1584"/>
              </a:lnSpc>
              <a:buFont typeface="Arial"/>
              <a:buChar char="•"/>
            </a:pPr>
            <a:r>
              <a:rPr lang="en-US" sz="1400" spc="-32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Benefits pay even if LTC expenses aren’t incurred – </a:t>
            </a:r>
            <a:r>
              <a:rPr lang="en-US" sz="1400" b="1" spc="-32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29%</a:t>
            </a:r>
          </a:p>
          <a:p>
            <a:pPr>
              <a:lnSpc>
                <a:spcPts val="1584"/>
              </a:lnSpc>
            </a:pPr>
            <a:r>
              <a:rPr lang="en-US" sz="1400" b="1" spc="-32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NY Life Study</a:t>
            </a:r>
          </a:p>
          <a:p>
            <a:pPr marL="316670" lvl="1" indent="-158335">
              <a:lnSpc>
                <a:spcPts val="1584"/>
              </a:lnSpc>
              <a:buFont typeface="Arial"/>
              <a:buChar char="•"/>
            </a:pPr>
            <a:r>
              <a:rPr lang="en-US" sz="1400" spc="-32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LTC is one of top 5 benefits employees are most interested in 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971265" y="1373049"/>
            <a:ext cx="4420195" cy="342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sz="1600" b="1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EMPLOYERS OFFERING LTC BENEFITS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749015" y="1771878"/>
            <a:ext cx="5221871" cy="1090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57" lvl="1" indent="-172729">
              <a:lnSpc>
                <a:spcPts val="1728"/>
              </a:lnSpc>
              <a:buFont typeface="Arial"/>
              <a:buChar char="•"/>
            </a:pPr>
            <a:r>
              <a:rPr lang="en-US" sz="1400" b="1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KFF </a:t>
            </a:r>
            <a:r>
              <a:rPr lang="en-US" sz="140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– </a:t>
            </a:r>
            <a:r>
              <a:rPr lang="en-US" sz="1400" b="1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25%</a:t>
            </a:r>
            <a:r>
              <a:rPr lang="en-US" sz="140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of employers offering health insurance also offer LTC insurance. Of those, </a:t>
            </a:r>
            <a:r>
              <a:rPr lang="en-US" sz="1400" b="1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39%</a:t>
            </a:r>
            <a:r>
              <a:rPr lang="en-US" sz="140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contribute toward the cost of the plan through employer funding</a:t>
            </a:r>
          </a:p>
          <a:p>
            <a:pPr marL="345457" lvl="1" indent="-172729">
              <a:lnSpc>
                <a:spcPts val="1728"/>
              </a:lnSpc>
              <a:buFont typeface="Arial"/>
              <a:buChar char="•"/>
            </a:pPr>
            <a:r>
              <a:rPr lang="en-US" sz="140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Long-Term Care was identified as the </a:t>
            </a:r>
            <a:r>
              <a:rPr lang="en-US" sz="1400" b="1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fastest growing voluntary benefit from 2020 to 2024</a:t>
            </a:r>
            <a:r>
              <a:rPr lang="en-US" sz="140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- BenefitsPRO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6971257" y="3369905"/>
            <a:ext cx="2941935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EMPLOYER FUNDING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6749353" y="3725410"/>
            <a:ext cx="5221532" cy="923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Funded for All or Defined Class –</a:t>
            </a:r>
            <a:r>
              <a:rPr lang="en-US" sz="140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years of service, title, salary</a:t>
            </a:r>
          </a:p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6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Attract &amp; Retain –</a:t>
            </a:r>
            <a:r>
              <a:rPr lang="en-US" sz="1400" spc="6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with differentiating benefit</a:t>
            </a:r>
          </a:p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6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401k/403b Preservation</a:t>
            </a:r>
            <a:r>
              <a:rPr lang="en-US" sz="1400" spc="6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– employees that max out benefit</a:t>
            </a:r>
          </a:p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6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Employee Engagement –</a:t>
            </a:r>
            <a:r>
              <a:rPr lang="en-US" sz="1400" spc="6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increases 600%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6971257" y="5091859"/>
            <a:ext cx="3632399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GROUP PLAN ADVANTAGES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6730303" y="5447364"/>
            <a:ext cx="5221532" cy="11438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30835" lvl="1" indent="-165100">
              <a:lnSpc>
                <a:spcPts val="1809"/>
              </a:lnSpc>
              <a:buFont typeface="Arial"/>
              <a:buChar char="•"/>
            </a:pPr>
            <a:r>
              <a:rPr lang="en-US" sz="1400" b="1" spc="-4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Portable – </a:t>
            </a:r>
            <a:r>
              <a:rPr lang="en-US" sz="1400" spc="-4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at same rate</a:t>
            </a:r>
            <a:endParaRPr lang="en-US"/>
          </a:p>
          <a:p>
            <a:pPr marL="330835" lvl="1" indent="-165100">
              <a:lnSpc>
                <a:spcPts val="1809"/>
              </a:lnSpc>
              <a:buFont typeface="Arial"/>
              <a:buChar char="•"/>
            </a:pPr>
            <a:r>
              <a:rPr lang="en-US" sz="1400" b="1" spc="-4">
                <a:solidFill>
                  <a:srgbClr val="3795AF"/>
                </a:solidFill>
                <a:sym typeface="Calibri (MS) Bold"/>
              </a:rPr>
              <a:t>Gender Neutral Rates – </a:t>
            </a:r>
            <a:r>
              <a:rPr lang="en-US" sz="1400" spc="-4">
                <a:solidFill>
                  <a:srgbClr val="105476"/>
                </a:solidFill>
                <a:sym typeface="Calibri (MS) Bold"/>
              </a:rPr>
              <a:t>same rates regardless of gender</a:t>
            </a:r>
            <a:endParaRPr lang="en-US" sz="1400" spc="-4">
              <a:solidFill>
                <a:srgbClr val="105476"/>
              </a:solidFill>
              <a:ea typeface="Calibri" panose="020F0502020204030204"/>
              <a:cs typeface="Calibri" panose="020F0502020204030204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30835" lvl="1" indent="-165100">
              <a:lnSpc>
                <a:spcPts val="1809"/>
              </a:lnSpc>
              <a:buFont typeface="Arial"/>
              <a:buChar char="•"/>
            </a:pPr>
            <a:r>
              <a:rPr lang="en-US" sz="1400" b="1" spc="-4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Issue Age Rates – </a:t>
            </a:r>
            <a:r>
              <a:rPr lang="en-US" sz="1400" spc="-4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do not increase with age.</a:t>
            </a:r>
            <a:r>
              <a:rPr lang="en-US" sz="1400" b="1" spc="-4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</a:rPr>
              <a:t> </a:t>
            </a:r>
            <a:r>
              <a:rPr lang="en-US" sz="1400" b="1" u="sng" spc="-4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  <a:hlinkClick r:id="rId6" tooltip="https://salesdemo.myltcguide.com/cost-of-waiting-calculator"/>
              </a:rPr>
              <a:t>Cost of Waiting</a:t>
            </a:r>
            <a:endParaRPr lang="en-US" sz="1400" b="1" u="sng" spc="-4">
              <a:solidFill>
                <a:srgbClr val="2AA5E2"/>
              </a:solidFill>
              <a:ea typeface="Calibri (MS) Bold"/>
              <a:cs typeface="Calibri (MS) Bold"/>
              <a:hlinkClick r:id="rId6"/>
            </a:endParaRPr>
          </a:p>
          <a:p>
            <a:pPr marL="330835" lvl="1" indent="-165100">
              <a:lnSpc>
                <a:spcPts val="1809"/>
              </a:lnSpc>
              <a:buFont typeface="Arial"/>
              <a:buChar char="•"/>
            </a:pPr>
            <a:r>
              <a:rPr lang="en-US" sz="1400" b="1" spc="-4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Guaranteed Issue – </a:t>
            </a:r>
            <a:r>
              <a:rPr lang="en-US" sz="1400" spc="-4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exclusive to employer plans. Provides employees access to a benefit.</a:t>
            </a:r>
            <a:r>
              <a:rPr lang="en-US" sz="1400" b="1" spc="-4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 </a:t>
            </a:r>
            <a:r>
              <a:rPr lang="en-US" sz="1400" b="1" u="sng" spc="-4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  <a:hlinkClick r:id="rId7" tooltip="https://ltcs.myltcguide.com/hubfs/Individual%20Application%201.pdf"/>
              </a:rPr>
              <a:t>Individual App</a:t>
            </a:r>
            <a:r>
              <a:rPr lang="en-US" sz="1400" b="1" spc="-4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</a:rPr>
              <a:t> &amp; </a:t>
            </a:r>
            <a:r>
              <a:rPr lang="en-US" sz="1400" b="1" u="sng" spc="-4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  <a:hlinkClick r:id="rId8"/>
              </a:rPr>
              <a:t>Declinations</a:t>
            </a:r>
            <a:endParaRPr lang="en-US" sz="1400" b="1" u="sng" spc="-4">
              <a:solidFill>
                <a:srgbClr val="2AA5E2"/>
              </a:solidFill>
              <a:ea typeface="Calibri (MS) Bold"/>
              <a:cs typeface="Calibri (MS) Bold"/>
              <a:hlinkClick r:id="rId8"/>
            </a:endParaRPr>
          </a:p>
        </p:txBody>
      </p:sp>
      <p:sp>
        <p:nvSpPr>
          <p:cNvPr id="77" name="Freeform 77"/>
          <p:cNvSpPr/>
          <p:nvPr/>
        </p:nvSpPr>
        <p:spPr>
          <a:xfrm>
            <a:off x="240775" y="12184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78" name="Freeform 78"/>
          <p:cNvSpPr/>
          <p:nvPr/>
        </p:nvSpPr>
        <p:spPr>
          <a:xfrm>
            <a:off x="235405" y="27678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79" name="Freeform 79"/>
          <p:cNvSpPr/>
          <p:nvPr/>
        </p:nvSpPr>
        <p:spPr>
          <a:xfrm>
            <a:off x="236009" y="43680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0" name="Freeform 80"/>
          <p:cNvSpPr/>
          <p:nvPr/>
        </p:nvSpPr>
        <p:spPr>
          <a:xfrm>
            <a:off x="228041" y="51808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1" y="0"/>
                </a:lnTo>
                <a:lnTo>
                  <a:pt x="304991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1" name="Freeform 81"/>
          <p:cNvSpPr/>
          <p:nvPr/>
        </p:nvSpPr>
        <p:spPr>
          <a:xfrm>
            <a:off x="6698563" y="14851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2" name="Freeform 82"/>
          <p:cNvSpPr/>
          <p:nvPr/>
        </p:nvSpPr>
        <p:spPr>
          <a:xfrm>
            <a:off x="6709865" y="34790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3" name="Freeform 83"/>
          <p:cNvSpPr/>
          <p:nvPr/>
        </p:nvSpPr>
        <p:spPr>
          <a:xfrm>
            <a:off x="6704785" y="52062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712CA28-2A6A-831B-676C-9161C9F5F6BC}"/>
              </a:ext>
            </a:extLst>
          </p:cNvPr>
          <p:cNvSpPr txBox="1"/>
          <p:nvPr/>
        </p:nvSpPr>
        <p:spPr>
          <a:xfrm>
            <a:off x="417276" y="269251"/>
            <a:ext cx="11357449" cy="707886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/>
            <a:r>
              <a:rPr lang="en-US">
                <a:solidFill>
                  <a:srgbClr val="005180"/>
                </a:solidFill>
              </a:rPr>
              <a:t>Why Employers Offer LTC Insurance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2EDEA-B422-5ABD-9639-4A3111438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E6CEA85-F895-7DDC-35C1-5B4003A71E36}"/>
              </a:ext>
            </a:extLst>
          </p:cNvPr>
          <p:cNvSpPr txBox="1"/>
          <p:nvPr/>
        </p:nvSpPr>
        <p:spPr>
          <a:xfrm>
            <a:off x="64855" y="2131443"/>
            <a:ext cx="3146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New York Life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FC29B2-5739-B0B8-3C69-E0BDEDC5CE06}"/>
              </a:ext>
            </a:extLst>
          </p:cNvPr>
          <p:cNvSpPr txBox="1"/>
          <p:nvPr/>
        </p:nvSpPr>
        <p:spPr>
          <a:xfrm>
            <a:off x="1757451" y="279574"/>
            <a:ext cx="8371764" cy="707886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/>
            <a:r>
              <a:rPr lang="en-US">
                <a:solidFill>
                  <a:srgbClr val="005180"/>
                </a:solidFill>
              </a:rPr>
              <a:t>Enrollment Timing</a:t>
            </a:r>
            <a:endParaRPr lang="en-US" dirty="0">
              <a:solidFill>
                <a:srgbClr val="00518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79454A9-F05E-4D9E-8FBD-1C1018A90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772192"/>
              </p:ext>
            </p:extLst>
          </p:nvPr>
        </p:nvGraphicFramePr>
        <p:xfrm>
          <a:off x="2085975" y="1895476"/>
          <a:ext cx="7677150" cy="2114358"/>
        </p:xfrm>
        <a:graphic>
          <a:graphicData uri="http://schemas.openxmlformats.org/drawingml/2006/table">
            <a:tbl>
              <a:tblPr firstRow="1" firstCol="1" bandRow="1"/>
              <a:tblGrid>
                <a:gridCol w="2103329">
                  <a:extLst>
                    <a:ext uri="{9D8B030D-6E8A-4147-A177-3AD203B41FA5}">
                      <a16:colId xmlns:a16="http://schemas.microsoft.com/office/drawing/2014/main" val="3337748005"/>
                    </a:ext>
                  </a:extLst>
                </a:gridCol>
                <a:gridCol w="1787829">
                  <a:extLst>
                    <a:ext uri="{9D8B030D-6E8A-4147-A177-3AD203B41FA5}">
                      <a16:colId xmlns:a16="http://schemas.microsoft.com/office/drawing/2014/main" val="240344455"/>
                    </a:ext>
                  </a:extLst>
                </a:gridCol>
                <a:gridCol w="1787829">
                  <a:extLst>
                    <a:ext uri="{9D8B030D-6E8A-4147-A177-3AD203B41FA5}">
                      <a16:colId xmlns:a16="http://schemas.microsoft.com/office/drawing/2014/main" val="1631425202"/>
                    </a:ext>
                  </a:extLst>
                </a:gridCol>
                <a:gridCol w="1998163">
                  <a:extLst>
                    <a:ext uri="{9D8B030D-6E8A-4147-A177-3AD203B41FA5}">
                      <a16:colId xmlns:a16="http://schemas.microsoft.com/office/drawing/2014/main" val="412170140"/>
                    </a:ext>
                  </a:extLst>
                </a:gridCol>
              </a:tblGrid>
              <a:tr h="466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Proposal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1270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2576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Client Decision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1270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December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78649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Enrollment Month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1270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 (funded)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February 2026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974899"/>
                  </a:ext>
                </a:extLst>
              </a:tr>
              <a:tr h="6196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Effective Date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1270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1/1/26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1/1/26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4/1/26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9612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979D1F7-DB5D-E519-02D7-755CAE0B67AB}"/>
              </a:ext>
            </a:extLst>
          </p:cNvPr>
          <p:cNvSpPr txBox="1"/>
          <p:nvPr/>
        </p:nvSpPr>
        <p:spPr>
          <a:xfrm>
            <a:off x="2877269" y="1256802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dirty="0">
                <a:solidFill>
                  <a:srgbClr val="005180"/>
                </a:solidFill>
              </a:rPr>
              <a:t>600% engagement increase compared to on-cycle</a:t>
            </a:r>
          </a:p>
        </p:txBody>
      </p:sp>
    </p:spTree>
    <p:extLst>
      <p:ext uri="{BB962C8B-B14F-4D97-AF65-F5344CB8AC3E}">
        <p14:creationId xmlns:p14="http://schemas.microsoft.com/office/powerpoint/2010/main" val="213284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f5f4dbe-39e8-4927-9533-e82f2546e3ba">2D25RV3XYAXC-126103753-1041</_dlc_DocId>
    <_dlc_DocIdUrl xmlns="bf5f4dbe-39e8-4927-9533-e82f2546e3ba">
      <Url>https://ltcsolutions4.sharepoint.com/sales/_layouts/15/DocIdRedir.aspx?ID=2D25RV3XYAXC-126103753-1041</Url>
      <Description>2D25RV3XYAXC-126103753-1041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F674A97A17D4BAB5CB56C7B83560B" ma:contentTypeVersion="6" ma:contentTypeDescription="Create a new document." ma:contentTypeScope="" ma:versionID="511bf4f7f79f15d7284ef1fcab9b9861">
  <xsd:schema xmlns:xsd="http://www.w3.org/2001/XMLSchema" xmlns:xs="http://www.w3.org/2001/XMLSchema" xmlns:p="http://schemas.microsoft.com/office/2006/metadata/properties" xmlns:ns2="bf5f4dbe-39e8-4927-9533-e82f2546e3ba" xmlns:ns3="1ee37132-0a3a-4d4d-8bfb-ca05d9ebb76a" targetNamespace="http://schemas.microsoft.com/office/2006/metadata/properties" ma:root="true" ma:fieldsID="184915f9d15791d7c55ab3ad6b63feb1" ns2:_="" ns3:_="">
    <xsd:import namespace="bf5f4dbe-39e8-4927-9533-e82f2546e3ba"/>
    <xsd:import namespace="1ee37132-0a3a-4d4d-8bfb-ca05d9ebb76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5f4dbe-39e8-4927-9533-e82f2546e3b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37132-0a3a-4d4d-8bfb-ca05d9ebb7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B41FFAA-7595-46BC-BD1A-6AA903E96911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bf5f4dbe-39e8-4927-9533-e82f2546e3ba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1ee37132-0a3a-4d4d-8bfb-ca05d9ebb76a"/>
  </ds:schemaRefs>
</ds:datastoreItem>
</file>

<file path=customXml/itemProps2.xml><?xml version="1.0" encoding="utf-8"?>
<ds:datastoreItem xmlns:ds="http://schemas.openxmlformats.org/officeDocument/2006/customXml" ds:itemID="{BA83FA23-2149-4B71-A32D-4DCBDBF2C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D7CF4C-0FAB-467B-8EF1-6EBE5F17CE9F}">
  <ds:schemaRefs>
    <ds:schemaRef ds:uri="1ee37132-0a3a-4d4d-8bfb-ca05d9ebb76a"/>
    <ds:schemaRef ds:uri="bf5f4dbe-39e8-4927-9533-e82f2546e3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51F6B298-EEED-457D-A19A-8179A87A91E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476</Words>
  <Application>Microsoft Office PowerPoint</Application>
  <PresentationFormat>Widescreen</PresentationFormat>
  <Paragraphs>76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(MS)</vt:lpstr>
      <vt:lpstr>Calibri (MS) Bold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Rafuse</dc:creator>
  <cp:lastModifiedBy>Megan Ellis</cp:lastModifiedBy>
  <cp:revision>4</cp:revision>
  <dcterms:created xsi:type="dcterms:W3CDTF">2024-07-25T22:01:58Z</dcterms:created>
  <dcterms:modified xsi:type="dcterms:W3CDTF">2025-09-09T17:46:11Z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0x010100C6BF674A97A17D4BAB5CB56C7B83560B</vt:lpwstr>
  </property>
  <property fmtid="{D5CDD505-2E9C-101B-9397-08002B2CF9AE}" pid="3" name="Sensitivity">
    <vt:lpwstr>Public</vt:lpwstr>
  </property>
  <property fmtid="{D5CDD505-2E9C-101B-9397-08002B2CF9AE}" pid="4" name="_dlc_DocIdItemGuid">
    <vt:lpwstr>fd11cd1c-6a57-467f-9090-eb959edb0c70</vt:lpwstr>
  </property>
  <property fmtid="{D5CDD505-2E9C-101B-9397-08002B2CF9AE}" pid="5" name="MSIP_Label_ad4a06c1-e4c9-4b53-9081-dea659c129b4_Enabled">
    <vt:lpwstr>true</vt:lpwstr>
  </property>
  <property fmtid="{D5CDD505-2E9C-101B-9397-08002B2CF9AE}" pid="6" name="MSIP_Label_ad4a06c1-e4c9-4b53-9081-dea659c129b4_SetDate">
    <vt:lpwstr>2025-04-24T17:45:26Z</vt:lpwstr>
  </property>
  <property fmtid="{D5CDD505-2E9C-101B-9397-08002B2CF9AE}" pid="7" name="MSIP_Label_ad4a06c1-e4c9-4b53-9081-dea659c129b4_Method">
    <vt:lpwstr>Standard</vt:lpwstr>
  </property>
  <property fmtid="{D5CDD505-2E9C-101B-9397-08002B2CF9AE}" pid="8" name="MSIP_Label_ad4a06c1-e4c9-4b53-9081-dea659c129b4_Name">
    <vt:lpwstr>ad4a06c1-e4c9-4b53-9081-dea659c129b4</vt:lpwstr>
  </property>
  <property fmtid="{D5CDD505-2E9C-101B-9397-08002B2CF9AE}" pid="9" name="MSIP_Label_ad4a06c1-e4c9-4b53-9081-dea659c129b4_SiteId">
    <vt:lpwstr>b42a50f0-3c48-4547-afee-a34a341db82c</vt:lpwstr>
  </property>
  <property fmtid="{D5CDD505-2E9C-101B-9397-08002B2CF9AE}" pid="10" name="MSIP_Label_ad4a06c1-e4c9-4b53-9081-dea659c129b4_ActionId">
    <vt:lpwstr>7bbb4f65-8a9a-4b28-a68f-9b08689a5290</vt:lpwstr>
  </property>
  <property fmtid="{D5CDD505-2E9C-101B-9397-08002B2CF9AE}" pid="11" name="MSIP_Label_ad4a06c1-e4c9-4b53-9081-dea659c129b4_ContentBits">
    <vt:lpwstr>0</vt:lpwstr>
  </property>
  <property fmtid="{D5CDD505-2E9C-101B-9397-08002B2CF9AE}" pid="12" name="MSIP_Label_ad4a06c1-e4c9-4b53-9081-dea659c129b4_Tag">
    <vt:lpwstr>10, 3, 0, 2</vt:lpwstr>
  </property>
</Properties>
</file>