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B480C-5812-49E4-8EE3-56CBE53A57B8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286DB-01DA-43F3-8C97-0BEF30274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2327D-99BE-CC35-52D9-AFC3A0C22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C5F64-EE55-7D15-17E1-07E9AF41D5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F725FB-C90E-94CD-17E6-73B1FDCEB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CF7A0F-5C63-777F-0535-F496B724F6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F1E11-92B9-4E75-B4DC-50D6DA6BA7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74CFF-1C8C-B751-A618-F523B101E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59B27-52CF-C28D-3A65-FC4B4B09E6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88E85-97AD-9E2E-2867-BC6D35B32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B44C3-88A9-8217-2B40-0D6F4B69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60E2B-CCAA-8491-3957-E73C58825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2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1987D-F7C3-2C94-B8C1-1EA5C23C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B7DCCA-EE7F-0DC0-75B0-5A5F2BDC7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0E870-3192-5D6F-53C1-B828074EB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12376-3C36-7465-A5BB-F6D57DDEA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81805-D330-3764-9B9D-10DEBB0B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1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3C4E95-0E60-6B33-372C-6E718F603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13D3A-E340-585A-CE35-BF7B0C5A4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6193F-1092-0D84-0CAD-456616E84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A4564-5237-3D93-6C99-0F4A6EB4A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D72D8-54C3-A788-2AFB-133BC742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6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33E39-6444-E409-01E5-2978863AB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12130-BED8-F58F-A02F-B495F8A27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CE7F-D919-FAB5-40E2-4E9B1547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8E3D3-8A4A-1D10-8F2F-962421C9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3D4C5-159F-A301-1A18-13F4CFBD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6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9F23B-4904-277E-BBBA-089C7E82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B0AA2-9702-79D4-C761-A6FFFD12B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E9D0E-66A7-FAA3-0292-6D2FA0E8F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5471B-7AA3-0367-B3F5-943AA08AB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D1484-F703-39FF-BD4B-07608939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6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1DAD-B140-B531-60C6-3D704E4FF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39828-B017-27B7-9C8D-E243F7FF5F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D9714-B1F4-6C6F-DA91-D195424F1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815BA3-A431-873B-1937-61B948C8F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49605-E0FF-1F66-3D41-CE572C69A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A66E6-AC1A-53CE-3016-04332D74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2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E8C1-8442-47DF-D926-E482EFA91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2DCD5F-3825-E5D6-666C-34075D560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7DBEA0-60DA-F64B-1CC2-BA9AD007B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3DB2EE-210B-7318-1458-558FA4D78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65BC3A-CA9D-D986-E847-319268C00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7953E4-5216-0EA6-FBE6-13D9DFF7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A11E2-3605-0882-A0EB-90AF03F4C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248393-10BE-E308-AD84-E3F02727E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8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38807-60F5-948D-F73E-6290CD4ED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5738A-F7A0-C078-675D-49BE1B55E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C8E0ED-D7D1-3401-83A1-9F7AEA1C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F0334A-00FD-9BAA-4971-D8B52FE1F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3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6E2BD-3695-73A4-A642-8E28FD126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AD672B-5B37-CB44-E856-C1C2F56F9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FC74F-8545-000B-F862-7BC502B44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2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0CC2-2180-FF7A-1ABC-FF25A3FB8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71ECD-5C3E-D89C-F166-3DC4B8DAF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90E3BE-2064-509C-0FE2-A6A67D978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84C3E-329C-266D-2AA7-4058E0756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5CCC1-3150-E0FA-9BE5-A60222476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E324A-7271-A221-2344-090FE9586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5F100-45BD-E56F-D1A3-50B5ED1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5EE44D-331E-42DA-7965-7225052582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B71AE-4938-B0BB-3224-01FBAC05E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956F4-345D-CA0D-FB74-F7269B44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D530B-44BC-03D6-B159-38AAE158F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7CD48-E46B-58EC-D76A-1AECD646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9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7479D-5D12-E28A-1B91-8B8EB954A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1B730-994A-FB83-55CE-2D45E828F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32C86-3FA3-62CE-0BC7-1B8412A3EC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5B8E4-8099-4544-8AF9-F15802DE41E1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DB78A-4D8D-A9B5-A75D-B4632245A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C9B19-BCF6-F511-BC7D-5CB7EDB94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7FE397-136D-4DC7-A08C-8B9AD988D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10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895DB-85C6-C7FA-14CE-18787407C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770A844-367A-66A3-DDDE-653EB0F8F92A}"/>
              </a:ext>
            </a:extLst>
          </p:cNvPr>
          <p:cNvSpPr txBox="1"/>
          <p:nvPr/>
        </p:nvSpPr>
        <p:spPr>
          <a:xfrm>
            <a:off x="64855" y="2131443"/>
            <a:ext cx="3146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New York Life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8AE021-9687-DEF2-F627-5A30E21ECB02}"/>
              </a:ext>
            </a:extLst>
          </p:cNvPr>
          <p:cNvSpPr txBox="1"/>
          <p:nvPr/>
        </p:nvSpPr>
        <p:spPr>
          <a:xfrm>
            <a:off x="1757451" y="279573"/>
            <a:ext cx="8371764" cy="707886"/>
          </a:xfrm>
          <a:prstGeom prst="rect">
            <a:avLst/>
          </a:prstGeom>
          <a:noFill/>
          <a:ln w="38100" cap="rnd">
            <a:solidFill>
              <a:schemeClr val="accent2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4000" b="1"/>
            </a:lvl1pPr>
          </a:lstStyle>
          <a:p>
            <a:pPr algn="ctr"/>
            <a:r>
              <a:rPr lang="en-US">
                <a:solidFill>
                  <a:srgbClr val="005180"/>
                </a:solidFill>
              </a:rPr>
              <a:t>Successful Enrollment Conditions </a:t>
            </a:r>
            <a:endParaRPr lang="en-US" dirty="0">
              <a:solidFill>
                <a:srgbClr val="00518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7F98373-3968-0600-2ACF-F41F49970B4C}"/>
              </a:ext>
            </a:extLst>
          </p:cNvPr>
          <p:cNvGrpSpPr/>
          <p:nvPr/>
        </p:nvGrpSpPr>
        <p:grpSpPr>
          <a:xfrm>
            <a:off x="2478393" y="6391320"/>
            <a:ext cx="7235215" cy="374220"/>
            <a:chOff x="4146617" y="9452550"/>
            <a:chExt cx="10852820" cy="561330"/>
          </a:xfrm>
        </p:grpSpPr>
        <p:pic>
          <p:nvPicPr>
            <p:cNvPr id="4" name="Picture 3" descr="Text&#10;&#10;Description automatically generated">
              <a:extLst>
                <a:ext uri="{FF2B5EF4-FFF2-40B4-BE49-F238E27FC236}">
                  <a16:creationId xmlns:a16="http://schemas.microsoft.com/office/drawing/2014/main" id="{B18E6181-C295-EDD2-206C-E036715FFF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40675" y="9452550"/>
              <a:ext cx="2806650" cy="56133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C5CD49A-D567-B73A-59FD-FB674A1908FF}"/>
                </a:ext>
              </a:extLst>
            </p:cNvPr>
            <p:cNvSpPr txBox="1"/>
            <p:nvPr/>
          </p:nvSpPr>
          <p:spPr>
            <a:xfrm>
              <a:off x="4146617" y="9527778"/>
              <a:ext cx="1339782" cy="415499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defTabSz="609570">
                <a:buClr>
                  <a:srgbClr val="000000"/>
                </a:buClr>
              </a:pPr>
              <a:r>
                <a:rPr lang="en-US" sz="1200" kern="0">
                  <a:solidFill>
                    <a:schemeClr val="bg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Arial"/>
                </a:rPr>
                <a:t>© 2025</a:t>
              </a:r>
              <a:endParaRPr lang="en-US" sz="1200" ker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E50F92A-9D83-0E24-0F32-44844EE70513}"/>
                </a:ext>
              </a:extLst>
            </p:cNvPr>
            <p:cNvSpPr txBox="1"/>
            <p:nvPr/>
          </p:nvSpPr>
          <p:spPr>
            <a:xfrm>
              <a:off x="12192788" y="9527778"/>
              <a:ext cx="2806649" cy="41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609570">
                <a:buClr>
                  <a:srgbClr val="000000"/>
                </a:buClr>
              </a:pPr>
              <a:r>
                <a:rPr lang="en-US" sz="1200" kern="0">
                  <a:solidFill>
                    <a:srgbClr val="000000">
                      <a:lumMod val="50000"/>
                      <a:lumOff val="5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www.LTC-Solutions.com</a:t>
              </a: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73F0750-0C72-F9E8-6FAE-191FE0825935}"/>
              </a:ext>
            </a:extLst>
          </p:cNvPr>
          <p:cNvGraphicFramePr>
            <a:graphicFrameLocks noGrp="1"/>
          </p:cNvGraphicFramePr>
          <p:nvPr/>
        </p:nvGraphicFramePr>
        <p:xfrm>
          <a:off x="898359" y="1451051"/>
          <a:ext cx="10156944" cy="4210894"/>
        </p:xfrm>
        <a:graphic>
          <a:graphicData uri="http://schemas.openxmlformats.org/drawingml/2006/table">
            <a:tbl>
              <a:tblPr/>
              <a:tblGrid>
                <a:gridCol w="490336">
                  <a:extLst>
                    <a:ext uri="{9D8B030D-6E8A-4147-A177-3AD203B41FA5}">
                      <a16:colId xmlns:a16="http://schemas.microsoft.com/office/drawing/2014/main" val="1410936246"/>
                    </a:ext>
                  </a:extLst>
                </a:gridCol>
                <a:gridCol w="4129789">
                  <a:extLst>
                    <a:ext uri="{9D8B030D-6E8A-4147-A177-3AD203B41FA5}">
                      <a16:colId xmlns:a16="http://schemas.microsoft.com/office/drawing/2014/main" val="2066445623"/>
                    </a:ext>
                  </a:extLst>
                </a:gridCol>
                <a:gridCol w="5536819">
                  <a:extLst>
                    <a:ext uri="{9D8B030D-6E8A-4147-A177-3AD203B41FA5}">
                      <a16:colId xmlns:a16="http://schemas.microsoft.com/office/drawing/2014/main" val="1744874140"/>
                    </a:ext>
                  </a:extLst>
                </a:gridCol>
              </a:tblGrid>
              <a:tr h="47934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 dirty="0">
                          <a:effectLst/>
                          <a:latin typeface="Calibri" panose="020F0502020204030204" pitchFamily="34" charset="0"/>
                        </a:rPr>
                        <a:t>Active Enrollment - Enroll or Waiver</a:t>
                      </a: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 dirty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Waiver explains GI will not be offered in the future.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597055"/>
                  </a:ext>
                </a:extLst>
              </a:tr>
              <a:tr h="438013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 dirty="0">
                          <a:effectLst/>
                          <a:latin typeface="Calibri" panose="020F0502020204030204" pitchFamily="34" charset="0"/>
                        </a:rPr>
                        <a:t>Off Cycle</a:t>
                      </a: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 dirty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Focused attention on education of benefit.  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992181"/>
                  </a:ext>
                </a:extLst>
              </a:tr>
              <a:tr h="56218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 dirty="0">
                          <a:effectLst/>
                          <a:latin typeface="Calibri" panose="020F0502020204030204" pitchFamily="34" charset="0"/>
                        </a:rPr>
                        <a:t>Implementation - HR </a:t>
                      </a: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 dirty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Creative ways to educate employees on the benefit. </a:t>
                      </a:r>
                      <a:endParaRPr lang="en-US" sz="2400" b="0" i="0" dirty="0">
                        <a:effectLst/>
                      </a:endParaRPr>
                    </a:p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Communication timeline collaboration.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9112074"/>
                  </a:ext>
                </a:extLst>
              </a:tr>
              <a:tr h="479213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>
                          <a:effectLst/>
                          <a:latin typeface="Calibri" panose="020F0502020204030204" pitchFamily="34" charset="0"/>
                        </a:rPr>
                        <a:t>Meeting – Leadership</a:t>
                      </a:r>
                      <a:r>
                        <a:rPr lang="en-US" sz="15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Document or PowerPoint Slide for standardly scheduled meeting.  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696088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>
                          <a:effectLst/>
                          <a:latin typeface="Calibri" panose="020F0502020204030204" pitchFamily="34" charset="0"/>
                        </a:rPr>
                        <a:t>Meeting - Departments</a:t>
                      </a:r>
                      <a:r>
                        <a:rPr lang="en-US" sz="15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LTCS presents benefit for 20 minutes. 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040875"/>
                  </a:ext>
                </a:extLst>
              </a:tr>
              <a:tr h="423333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 dirty="0">
                          <a:effectLst/>
                          <a:latin typeface="Calibri" panose="020F0502020204030204" pitchFamily="34" charset="0"/>
                        </a:rPr>
                        <a:t>Webinar – Employees with Calendar Invite</a:t>
                      </a: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 dirty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All employees have webinar on their calendar.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219145"/>
                  </a:ext>
                </a:extLst>
              </a:tr>
              <a:tr h="448733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 dirty="0">
                          <a:effectLst/>
                          <a:latin typeface="Calibri" panose="020F0502020204030204" pitchFamily="34" charset="0"/>
                        </a:rPr>
                        <a:t>Video - HR</a:t>
                      </a: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 dirty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The importance of the LTC benefit.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3244108"/>
                  </a:ext>
                </a:extLst>
              </a:tr>
              <a:tr h="474133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8. 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>
                          <a:effectLst/>
                          <a:latin typeface="Calibri" panose="020F0502020204030204" pitchFamily="34" charset="0"/>
                        </a:rPr>
                        <a:t>Emails – HR </a:t>
                      </a:r>
                      <a:r>
                        <a:rPr lang="en-US" sz="1500" b="0" i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4 email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709055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75"/>
                        </a:lnSpc>
                        <a:buFont typeface="+mj-lt"/>
                        <a:buNone/>
                      </a:pPr>
                      <a:r>
                        <a:rPr lang="en-US" sz="1500" b="0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9. </a:t>
                      </a: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8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1" i="0" dirty="0">
                          <a:effectLst/>
                          <a:latin typeface="Calibri" panose="020F0502020204030204" pitchFamily="34" charset="0"/>
                        </a:rPr>
                        <a:t>Emails - LTCS Platform</a:t>
                      </a: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700" b="0" i="0" dirty="0">
                        <a:effectLst/>
                      </a:endParaRPr>
                    </a:p>
                  </a:txBody>
                  <a:tcPr marL="117033" marR="117033" marT="58517" marB="58517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275"/>
                        </a:lnSpc>
                        <a:buNone/>
                      </a:pPr>
                      <a:r>
                        <a:rPr lang="en-US" sz="1500" b="0" i="0" dirty="0">
                          <a:effectLst/>
                          <a:latin typeface="Calibri" panose="020F0502020204030204" pitchFamily="34" charset="0"/>
                        </a:rPr>
                        <a:t>8 emails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marL="121920" marR="121920" marT="60960" marB="6096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9056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4708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Megan Ellis</dc:creator>
  <cp:lastModifiedBy>Megan Ellis</cp:lastModifiedBy>
  <cp:revision>2</cp:revision>
  <dcterms:created xsi:type="dcterms:W3CDTF">2025-07-21T15:32:06Z</dcterms:created>
  <dcterms:modified xsi:type="dcterms:W3CDTF">2025-07-21T15:32:44Z</dcterms:modified>
</cp:coreProperties>
</file>