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0"/>
  </p:notesMasterIdLst>
  <p:sldIdLst>
    <p:sldId id="1265" r:id="rId6"/>
    <p:sldId id="1380" r:id="rId7"/>
    <p:sldId id="1264" r:id="rId8"/>
    <p:sldId id="142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1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BBB42C-FA99-4325-993B-31E9F35B5D85}" v="1" dt="2024-09-29T20:05:31.4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2" d="100"/>
          <a:sy n="112" d="100"/>
        </p:scale>
        <p:origin x="43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gan Ellis" userId="8f603cea-0c1c-4e0f-b6c6-4c49b00e2ba7" providerId="ADAL" clId="{4CBBB42C-FA99-4325-993B-31E9F35B5D85}"/>
    <pc:docChg chg="addSld delSld modSld">
      <pc:chgData name="Megan Ellis" userId="8f603cea-0c1c-4e0f-b6c6-4c49b00e2ba7" providerId="ADAL" clId="{4CBBB42C-FA99-4325-993B-31E9F35B5D85}" dt="2024-09-29T20:05:34.061" v="1" actId="47"/>
      <pc:docMkLst>
        <pc:docMk/>
      </pc:docMkLst>
      <pc:sldChg chg="del">
        <pc:chgData name="Megan Ellis" userId="8f603cea-0c1c-4e0f-b6c6-4c49b00e2ba7" providerId="ADAL" clId="{4CBBB42C-FA99-4325-993B-31E9F35B5D85}" dt="2024-09-29T20:05:34.061" v="1" actId="47"/>
        <pc:sldMkLst>
          <pc:docMk/>
          <pc:sldMk cId="2350360545" sldId="1379"/>
        </pc:sldMkLst>
      </pc:sldChg>
      <pc:sldChg chg="add">
        <pc:chgData name="Megan Ellis" userId="8f603cea-0c1c-4e0f-b6c6-4c49b00e2ba7" providerId="ADAL" clId="{4CBBB42C-FA99-4325-993B-31E9F35B5D85}" dt="2024-09-29T20:05:31.424" v="0"/>
        <pc:sldMkLst>
          <pc:docMk/>
          <pc:sldMk cId="1394487850" sldId="142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3AF232-DD84-45C7-B7D0-D9BB8AF88CF1}" type="datetimeFigureOut">
              <a:rPr lang="en-US" smtClean="0"/>
              <a:t>9/29/2024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93D05D-41AB-49E0-96F3-7235B08AA73E}" type="slidenum">
              <a:rPr lang="en-US" smtClean="0"/>
              <a:t>‹#›</a:t>
            </a:fld>
            <a:endParaRPr lang="en-US"/>
          </a:p>
        </p:txBody>
      </p:sp>
    </p:spTree>
    <p:extLst>
      <p:ext uri="{BB962C8B-B14F-4D97-AF65-F5344CB8AC3E}">
        <p14:creationId xmlns:p14="http://schemas.microsoft.com/office/powerpoint/2010/main" val="4001860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DB0F6C75-3A1E-400A-8F4A-64D0BCA0FA3A}" type="slidenum">
              <a:rPr lang="en-US" smtClean="0"/>
              <a:t>1</a:t>
            </a:fld>
            <a:endParaRPr lang="en-US"/>
          </a:p>
        </p:txBody>
      </p:sp>
      <p:sp>
        <p:nvSpPr>
          <p:cNvPr id="6" name="Notes Placeholder 5">
            <a:extLst>
              <a:ext uri="{FF2B5EF4-FFF2-40B4-BE49-F238E27FC236}">
                <a16:creationId xmlns:a16="http://schemas.microsoft.com/office/drawing/2014/main" id="{11D92F38-D093-7B90-74C9-19548AB1E2BA}"/>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219666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49F1E11-92B9-4E75-B4DC-50D6DA6BA70A}" type="slidenum">
              <a:rPr lang="en-US" smtClean="0"/>
              <a:t>2</a:t>
            </a:fld>
            <a:endParaRPr lang="en-US"/>
          </a:p>
        </p:txBody>
      </p:sp>
    </p:spTree>
    <p:extLst>
      <p:ext uri="{BB962C8B-B14F-4D97-AF65-F5344CB8AC3E}">
        <p14:creationId xmlns:p14="http://schemas.microsoft.com/office/powerpoint/2010/main" val="1225214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DB0F6C75-3A1E-400A-8F4A-64D0BCA0FA3A}" type="slidenum">
              <a:rPr lang="en-US" smtClean="0"/>
              <a:t>3</a:t>
            </a:fld>
            <a:endParaRPr lang="en-US"/>
          </a:p>
        </p:txBody>
      </p:sp>
      <p:sp>
        <p:nvSpPr>
          <p:cNvPr id="6" name="Notes Placeholder 5">
            <a:extLst>
              <a:ext uri="{FF2B5EF4-FFF2-40B4-BE49-F238E27FC236}">
                <a16:creationId xmlns:a16="http://schemas.microsoft.com/office/drawing/2014/main" id="{E5B5A6E0-C8D2-5F78-8334-72548FF56C0C}"/>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034531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r>
              <a:rPr lang="en-US" sz="1200" dirty="0">
                <a:effectLst/>
                <a:latin typeface="Calibri" panose="020F0502020204030204" pitchFamily="34" charset="0"/>
                <a:ea typeface="Calibri" panose="020F0502020204030204" pitchFamily="34" charset="0"/>
              </a:rPr>
              <a:t>Employers are increasingly recognizing the importance of adding Long-Term Care (LTC) insurance as part of their employee benefit packages. Several recent benchmarking studies highlight this trend and provide insights into how LTC benefits are being integrated into broader employee benefits strategies.</a:t>
            </a:r>
          </a:p>
          <a:p>
            <a:pPr marL="342900" marR="0" lvl="0" indent="-342900">
              <a:spcBef>
                <a:spcPts val="0"/>
              </a:spcBef>
              <a:spcAft>
                <a:spcPts val="0"/>
              </a:spcAft>
              <a:buFont typeface="+mj-lt"/>
              <a:buAutoNum type="arabicPeriod"/>
              <a:tabLst>
                <a:tab pos="457200" algn="l"/>
              </a:tabLst>
            </a:pPr>
            <a:r>
              <a:rPr lang="en-US" sz="1200" b="1" dirty="0">
                <a:effectLst/>
                <a:latin typeface="Calibri" panose="020F0502020204030204" pitchFamily="34" charset="0"/>
                <a:ea typeface="Times New Roman" panose="02020603050405020304" pitchFamily="18" charset="0"/>
              </a:rPr>
              <a:t>Increasing Adoption</a:t>
            </a:r>
            <a:r>
              <a:rPr lang="en-US" sz="1200" dirty="0">
                <a:effectLst/>
                <a:latin typeface="Calibri" panose="020F0502020204030204" pitchFamily="34" charset="0"/>
                <a:ea typeface="Times New Roman" panose="02020603050405020304" pitchFamily="18" charset="0"/>
              </a:rPr>
              <a:t>: </a:t>
            </a:r>
            <a:r>
              <a:rPr lang="en-US" sz="1200" b="1" dirty="0">
                <a:effectLst/>
                <a:highlight>
                  <a:srgbClr val="FFFF00"/>
                </a:highlight>
                <a:latin typeface="Calibri" panose="020F0502020204030204" pitchFamily="34" charset="0"/>
                <a:ea typeface="Times New Roman" panose="02020603050405020304" pitchFamily="18" charset="0"/>
              </a:rPr>
              <a:t>According to the 2024 MetLife Employee Benefit Trends Study, there is a growing emphasis on comprehensive benefits that address the diverse needs of employees</a:t>
            </a:r>
            <a:r>
              <a:rPr lang="en-US" sz="1200" dirty="0">
                <a:effectLst/>
                <a:highlight>
                  <a:srgbClr val="FFFF00"/>
                </a:highlight>
                <a:latin typeface="Calibri" panose="020F0502020204030204" pitchFamily="34" charset="0"/>
                <a:ea typeface="Times New Roman" panose="02020603050405020304" pitchFamily="18" charset="0"/>
              </a:rPr>
              <a:t>.</a:t>
            </a:r>
            <a:r>
              <a:rPr lang="en-US" sz="1200" dirty="0">
                <a:effectLst/>
                <a:latin typeface="Calibri" panose="020F0502020204030204" pitchFamily="34" charset="0"/>
                <a:ea typeface="Times New Roman" panose="02020603050405020304" pitchFamily="18" charset="0"/>
              </a:rPr>
              <a:t> Employers are adding LTC insurance to their offerings to enhance employee well-being and support long-term financial security. This move aligns with a broader trend of employers seeking to provide holistic benefits that improve employee satisfaction and retention.</a:t>
            </a:r>
            <a:endParaRPr lang="en-US" sz="1200" dirty="0">
              <a:effectLst/>
              <a:latin typeface="Calibri" panose="020F0502020204030204" pitchFamily="34" charset="0"/>
              <a:ea typeface="Calibri" panose="020F0502020204030204" pitchFamily="34" charset="0"/>
            </a:endParaRPr>
          </a:p>
          <a:p>
            <a:pPr marL="457200" marR="0"/>
            <a:r>
              <a:rPr lang="en-US" sz="1200" dirty="0">
                <a:effectLst/>
                <a:latin typeface="Calibri" panose="020F0502020204030204" pitchFamily="34" charset="0"/>
                <a:ea typeface="Calibri" panose="020F0502020204030204" pitchFamily="34" charset="0"/>
              </a:rPr>
              <a:t> </a:t>
            </a:r>
          </a:p>
          <a:p>
            <a:pPr marL="342900" marR="0" lvl="0" indent="-342900">
              <a:spcBef>
                <a:spcPts val="0"/>
              </a:spcBef>
              <a:spcAft>
                <a:spcPts val="0"/>
              </a:spcAft>
              <a:buFont typeface="+mj-lt"/>
              <a:buAutoNum type="arabicPeriod"/>
              <a:tabLst>
                <a:tab pos="457200" algn="l"/>
              </a:tabLst>
            </a:pPr>
            <a:r>
              <a:rPr lang="en-US" sz="1200" b="1" dirty="0">
                <a:effectLst/>
                <a:latin typeface="Calibri" panose="020F0502020204030204" pitchFamily="34" charset="0"/>
                <a:ea typeface="Times New Roman" panose="02020603050405020304" pitchFamily="18" charset="0"/>
              </a:rPr>
              <a:t>Employee Satisfaction and Engagement</a:t>
            </a:r>
            <a:r>
              <a:rPr lang="en-US" sz="1200" dirty="0">
                <a:effectLst/>
                <a:latin typeface="Calibri" panose="020F0502020204030204" pitchFamily="34" charset="0"/>
                <a:ea typeface="Times New Roman" panose="02020603050405020304" pitchFamily="18" charset="0"/>
              </a:rPr>
              <a:t>: </a:t>
            </a:r>
            <a:r>
              <a:rPr lang="en-US" sz="1200" b="1" dirty="0">
                <a:effectLst/>
                <a:highlight>
                  <a:srgbClr val="FFFF00"/>
                </a:highlight>
                <a:latin typeface="Calibri" panose="020F0502020204030204" pitchFamily="34" charset="0"/>
                <a:ea typeface="Times New Roman" panose="02020603050405020304" pitchFamily="18" charset="0"/>
              </a:rPr>
              <a:t>The same MetLife study indicates that employees who are satisfied with their benefits are 1.6 times more likely to be productive and 1.5 times more likely to be engaged and loyal</a:t>
            </a:r>
            <a:r>
              <a:rPr lang="en-US" sz="1200" dirty="0">
                <a:effectLst/>
                <a:highlight>
                  <a:srgbClr val="FFFF00"/>
                </a:highlight>
                <a:latin typeface="Calibri" panose="020F0502020204030204" pitchFamily="34" charset="0"/>
                <a:ea typeface="Times New Roman" panose="02020603050405020304" pitchFamily="18" charset="0"/>
              </a:rPr>
              <a:t>.</a:t>
            </a:r>
            <a:r>
              <a:rPr lang="en-US" sz="1200" dirty="0">
                <a:effectLst/>
                <a:latin typeface="Calibri" panose="020F0502020204030204" pitchFamily="34" charset="0"/>
                <a:ea typeface="Times New Roman" panose="02020603050405020304" pitchFamily="18" charset="0"/>
              </a:rPr>
              <a:t> This highlights the importance of offering benefits, such as LTC insurance, that resonate with employees' needs and contribute to their overall well-being.</a:t>
            </a:r>
            <a:endParaRPr lang="en-US" sz="1200" dirty="0">
              <a:effectLst/>
              <a:latin typeface="Calibri" panose="020F0502020204030204" pitchFamily="34" charset="0"/>
              <a:ea typeface="Calibri" panose="020F0502020204030204" pitchFamily="34" charset="0"/>
            </a:endParaRPr>
          </a:p>
          <a:p>
            <a:pPr marL="0" marR="0"/>
            <a:r>
              <a:rPr lang="en-US" sz="1200" dirty="0">
                <a:effectLst/>
                <a:latin typeface="Calibri" panose="020F0502020204030204" pitchFamily="34" charset="0"/>
                <a:ea typeface="Calibri" panose="020F0502020204030204" pitchFamily="34" charset="0"/>
              </a:rPr>
              <a:t>By incorporating LTC insurance, employers not only provide a valuable financial safety net for their employees but also enhance their overall benefits offering, which can lead to improved employee satisfaction, engagement, and retention.</a:t>
            </a:r>
          </a:p>
          <a:p>
            <a:endParaRPr lang="en-US" dirty="0"/>
          </a:p>
        </p:txBody>
      </p:sp>
      <p:sp>
        <p:nvSpPr>
          <p:cNvPr id="4" name="Slide Number Placeholder 3"/>
          <p:cNvSpPr>
            <a:spLocks noGrp="1"/>
          </p:cNvSpPr>
          <p:nvPr>
            <p:ph type="sldNum" sz="quarter" idx="5"/>
          </p:nvPr>
        </p:nvSpPr>
        <p:spPr/>
        <p:txBody>
          <a:bodyPr/>
          <a:lstStyle/>
          <a:p>
            <a:fld id="{449F1E11-92B9-4E75-B4DC-50D6DA6BA70A}" type="slidenum">
              <a:rPr lang="en-US" smtClean="0"/>
              <a:t>4</a:t>
            </a:fld>
            <a:endParaRPr lang="en-US"/>
          </a:p>
        </p:txBody>
      </p:sp>
    </p:spTree>
    <p:extLst>
      <p:ext uri="{BB962C8B-B14F-4D97-AF65-F5344CB8AC3E}">
        <p14:creationId xmlns:p14="http://schemas.microsoft.com/office/powerpoint/2010/main" val="340131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8D22E-D64C-916E-8058-4353013014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6D96DF-7FF0-FD3C-BD61-F412393E42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C9FDF9-D3C1-855F-199B-7156DB492DE8}"/>
              </a:ext>
            </a:extLst>
          </p:cNvPr>
          <p:cNvSpPr>
            <a:spLocks noGrp="1"/>
          </p:cNvSpPr>
          <p:nvPr>
            <p:ph type="dt" sz="half" idx="10"/>
          </p:nvPr>
        </p:nvSpPr>
        <p:spPr/>
        <p:txBody>
          <a:bodyPr/>
          <a:lstStyle/>
          <a:p>
            <a:fld id="{17066D2D-4F0A-4485-BBAC-524BB4E47622}" type="datetimeFigureOut">
              <a:rPr lang="en-US" smtClean="0"/>
              <a:t>9/29/2024</a:t>
            </a:fld>
            <a:endParaRPr lang="en-US"/>
          </a:p>
        </p:txBody>
      </p:sp>
      <p:sp>
        <p:nvSpPr>
          <p:cNvPr id="5" name="Footer Placeholder 4">
            <a:extLst>
              <a:ext uri="{FF2B5EF4-FFF2-40B4-BE49-F238E27FC236}">
                <a16:creationId xmlns:a16="http://schemas.microsoft.com/office/drawing/2014/main" id="{26348D7C-C997-ED14-7B11-F261E85BA5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B0B8E5-5320-E2FF-4D00-990105DA654F}"/>
              </a:ext>
            </a:extLst>
          </p:cNvPr>
          <p:cNvSpPr>
            <a:spLocks noGrp="1"/>
          </p:cNvSpPr>
          <p:nvPr>
            <p:ph type="sldNum" sz="quarter" idx="12"/>
          </p:nvPr>
        </p:nvSpPr>
        <p:spPr/>
        <p:txBody>
          <a:bodyPr/>
          <a:lstStyle/>
          <a:p>
            <a:fld id="{84E458EB-CE2E-4CFC-9365-8B680A2A0CC1}" type="slidenum">
              <a:rPr lang="en-US" smtClean="0"/>
              <a:t>‹#›</a:t>
            </a:fld>
            <a:endParaRPr lang="en-US"/>
          </a:p>
        </p:txBody>
      </p:sp>
    </p:spTree>
    <p:extLst>
      <p:ext uri="{BB962C8B-B14F-4D97-AF65-F5344CB8AC3E}">
        <p14:creationId xmlns:p14="http://schemas.microsoft.com/office/powerpoint/2010/main" val="2696942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A8F44-628C-61A9-BA0A-00AFDD65EF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1908B9-5078-6D67-130A-59D16545C2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EBEB42-3FFB-9FA0-A675-983C20034ADA}"/>
              </a:ext>
            </a:extLst>
          </p:cNvPr>
          <p:cNvSpPr>
            <a:spLocks noGrp="1"/>
          </p:cNvSpPr>
          <p:nvPr>
            <p:ph type="dt" sz="half" idx="10"/>
          </p:nvPr>
        </p:nvSpPr>
        <p:spPr/>
        <p:txBody>
          <a:bodyPr/>
          <a:lstStyle/>
          <a:p>
            <a:fld id="{17066D2D-4F0A-4485-BBAC-524BB4E47622}" type="datetimeFigureOut">
              <a:rPr lang="en-US" smtClean="0"/>
              <a:t>9/29/2024</a:t>
            </a:fld>
            <a:endParaRPr lang="en-US"/>
          </a:p>
        </p:txBody>
      </p:sp>
      <p:sp>
        <p:nvSpPr>
          <p:cNvPr id="5" name="Footer Placeholder 4">
            <a:extLst>
              <a:ext uri="{FF2B5EF4-FFF2-40B4-BE49-F238E27FC236}">
                <a16:creationId xmlns:a16="http://schemas.microsoft.com/office/drawing/2014/main" id="{D1187A78-ED8F-8D3A-28E5-DF824967B6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09607D-4841-9A2E-7E69-87749DA4739F}"/>
              </a:ext>
            </a:extLst>
          </p:cNvPr>
          <p:cNvSpPr>
            <a:spLocks noGrp="1"/>
          </p:cNvSpPr>
          <p:nvPr>
            <p:ph type="sldNum" sz="quarter" idx="12"/>
          </p:nvPr>
        </p:nvSpPr>
        <p:spPr/>
        <p:txBody>
          <a:bodyPr/>
          <a:lstStyle/>
          <a:p>
            <a:fld id="{84E458EB-CE2E-4CFC-9365-8B680A2A0CC1}" type="slidenum">
              <a:rPr lang="en-US" smtClean="0"/>
              <a:t>‹#›</a:t>
            </a:fld>
            <a:endParaRPr lang="en-US"/>
          </a:p>
        </p:txBody>
      </p:sp>
    </p:spTree>
    <p:extLst>
      <p:ext uri="{BB962C8B-B14F-4D97-AF65-F5344CB8AC3E}">
        <p14:creationId xmlns:p14="http://schemas.microsoft.com/office/powerpoint/2010/main" val="1826888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001661-1928-BEB7-88C5-D4DE8B4AC0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173285-F332-8239-9E08-D3C5245EFF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8B6748-D30D-6C1A-B72E-065C8285DBA2}"/>
              </a:ext>
            </a:extLst>
          </p:cNvPr>
          <p:cNvSpPr>
            <a:spLocks noGrp="1"/>
          </p:cNvSpPr>
          <p:nvPr>
            <p:ph type="dt" sz="half" idx="10"/>
          </p:nvPr>
        </p:nvSpPr>
        <p:spPr/>
        <p:txBody>
          <a:bodyPr/>
          <a:lstStyle/>
          <a:p>
            <a:fld id="{17066D2D-4F0A-4485-BBAC-524BB4E47622}" type="datetimeFigureOut">
              <a:rPr lang="en-US" smtClean="0"/>
              <a:t>9/29/2024</a:t>
            </a:fld>
            <a:endParaRPr lang="en-US"/>
          </a:p>
        </p:txBody>
      </p:sp>
      <p:sp>
        <p:nvSpPr>
          <p:cNvPr id="5" name="Footer Placeholder 4">
            <a:extLst>
              <a:ext uri="{FF2B5EF4-FFF2-40B4-BE49-F238E27FC236}">
                <a16:creationId xmlns:a16="http://schemas.microsoft.com/office/drawing/2014/main" id="{02C68230-A2B6-36C2-554C-751BE6FFCB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91A72B-B061-A65E-6C77-DC23E41CA3EE}"/>
              </a:ext>
            </a:extLst>
          </p:cNvPr>
          <p:cNvSpPr>
            <a:spLocks noGrp="1"/>
          </p:cNvSpPr>
          <p:nvPr>
            <p:ph type="sldNum" sz="quarter" idx="12"/>
          </p:nvPr>
        </p:nvSpPr>
        <p:spPr/>
        <p:txBody>
          <a:bodyPr/>
          <a:lstStyle/>
          <a:p>
            <a:fld id="{84E458EB-CE2E-4CFC-9365-8B680A2A0CC1}" type="slidenum">
              <a:rPr lang="en-US" smtClean="0"/>
              <a:t>‹#›</a:t>
            </a:fld>
            <a:endParaRPr lang="en-US"/>
          </a:p>
        </p:txBody>
      </p:sp>
    </p:spTree>
    <p:extLst>
      <p:ext uri="{BB962C8B-B14F-4D97-AF65-F5344CB8AC3E}">
        <p14:creationId xmlns:p14="http://schemas.microsoft.com/office/powerpoint/2010/main" val="1061441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48DE-7A51-F8E8-6F18-8C1949857E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03EA51-2B8D-EBD7-F723-D9DEC69766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D31761-262B-D87F-94CF-859A92A31062}"/>
              </a:ext>
            </a:extLst>
          </p:cNvPr>
          <p:cNvSpPr>
            <a:spLocks noGrp="1"/>
          </p:cNvSpPr>
          <p:nvPr>
            <p:ph type="dt" sz="half" idx="10"/>
          </p:nvPr>
        </p:nvSpPr>
        <p:spPr/>
        <p:txBody>
          <a:bodyPr/>
          <a:lstStyle/>
          <a:p>
            <a:fld id="{17066D2D-4F0A-4485-BBAC-524BB4E47622}" type="datetimeFigureOut">
              <a:rPr lang="en-US" smtClean="0"/>
              <a:t>9/29/2024</a:t>
            </a:fld>
            <a:endParaRPr lang="en-US"/>
          </a:p>
        </p:txBody>
      </p:sp>
      <p:sp>
        <p:nvSpPr>
          <p:cNvPr id="5" name="Footer Placeholder 4">
            <a:extLst>
              <a:ext uri="{FF2B5EF4-FFF2-40B4-BE49-F238E27FC236}">
                <a16:creationId xmlns:a16="http://schemas.microsoft.com/office/drawing/2014/main" id="{1103F62A-D3E7-A1F4-D0E4-6AFC505D85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E41DC5-5006-C6E7-FC55-A88DF04BF029}"/>
              </a:ext>
            </a:extLst>
          </p:cNvPr>
          <p:cNvSpPr>
            <a:spLocks noGrp="1"/>
          </p:cNvSpPr>
          <p:nvPr>
            <p:ph type="sldNum" sz="quarter" idx="12"/>
          </p:nvPr>
        </p:nvSpPr>
        <p:spPr/>
        <p:txBody>
          <a:bodyPr/>
          <a:lstStyle/>
          <a:p>
            <a:fld id="{84E458EB-CE2E-4CFC-9365-8B680A2A0CC1}" type="slidenum">
              <a:rPr lang="en-US" smtClean="0"/>
              <a:t>‹#›</a:t>
            </a:fld>
            <a:endParaRPr lang="en-US"/>
          </a:p>
        </p:txBody>
      </p:sp>
    </p:spTree>
    <p:extLst>
      <p:ext uri="{BB962C8B-B14F-4D97-AF65-F5344CB8AC3E}">
        <p14:creationId xmlns:p14="http://schemas.microsoft.com/office/powerpoint/2010/main" val="3535242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AEB53-FEC4-7430-5488-858D2D014B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BF3BB6-BB78-B0AC-52F6-76B3551A7B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D1259-3081-E805-2EAF-E800AADFB100}"/>
              </a:ext>
            </a:extLst>
          </p:cNvPr>
          <p:cNvSpPr>
            <a:spLocks noGrp="1"/>
          </p:cNvSpPr>
          <p:nvPr>
            <p:ph type="dt" sz="half" idx="10"/>
          </p:nvPr>
        </p:nvSpPr>
        <p:spPr/>
        <p:txBody>
          <a:bodyPr/>
          <a:lstStyle/>
          <a:p>
            <a:fld id="{17066D2D-4F0A-4485-BBAC-524BB4E47622}" type="datetimeFigureOut">
              <a:rPr lang="en-US" smtClean="0"/>
              <a:t>9/29/2024</a:t>
            </a:fld>
            <a:endParaRPr lang="en-US"/>
          </a:p>
        </p:txBody>
      </p:sp>
      <p:sp>
        <p:nvSpPr>
          <p:cNvPr id="5" name="Footer Placeholder 4">
            <a:extLst>
              <a:ext uri="{FF2B5EF4-FFF2-40B4-BE49-F238E27FC236}">
                <a16:creationId xmlns:a16="http://schemas.microsoft.com/office/drawing/2014/main" id="{0BDE81EF-DB48-919F-CA87-1A14A0FE7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33008F-21AD-E90B-7876-4F0E2FCC62B1}"/>
              </a:ext>
            </a:extLst>
          </p:cNvPr>
          <p:cNvSpPr>
            <a:spLocks noGrp="1"/>
          </p:cNvSpPr>
          <p:nvPr>
            <p:ph type="sldNum" sz="quarter" idx="12"/>
          </p:nvPr>
        </p:nvSpPr>
        <p:spPr/>
        <p:txBody>
          <a:bodyPr/>
          <a:lstStyle/>
          <a:p>
            <a:fld id="{84E458EB-CE2E-4CFC-9365-8B680A2A0CC1}" type="slidenum">
              <a:rPr lang="en-US" smtClean="0"/>
              <a:t>‹#›</a:t>
            </a:fld>
            <a:endParaRPr lang="en-US"/>
          </a:p>
        </p:txBody>
      </p:sp>
    </p:spTree>
    <p:extLst>
      <p:ext uri="{BB962C8B-B14F-4D97-AF65-F5344CB8AC3E}">
        <p14:creationId xmlns:p14="http://schemas.microsoft.com/office/powerpoint/2010/main" val="3881394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250C-A2E8-3CD2-5249-B828D7F625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ECBCFD-F3B5-8C15-EE64-F4089A9737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75D1BA-70AE-E811-1645-E1AF6127C4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52FDC9-A756-832B-5F4C-256AEB83E59F}"/>
              </a:ext>
            </a:extLst>
          </p:cNvPr>
          <p:cNvSpPr>
            <a:spLocks noGrp="1"/>
          </p:cNvSpPr>
          <p:nvPr>
            <p:ph type="dt" sz="half" idx="10"/>
          </p:nvPr>
        </p:nvSpPr>
        <p:spPr/>
        <p:txBody>
          <a:bodyPr/>
          <a:lstStyle/>
          <a:p>
            <a:fld id="{17066D2D-4F0A-4485-BBAC-524BB4E47622}" type="datetimeFigureOut">
              <a:rPr lang="en-US" smtClean="0"/>
              <a:t>9/29/2024</a:t>
            </a:fld>
            <a:endParaRPr lang="en-US"/>
          </a:p>
        </p:txBody>
      </p:sp>
      <p:sp>
        <p:nvSpPr>
          <p:cNvPr id="6" name="Footer Placeholder 5">
            <a:extLst>
              <a:ext uri="{FF2B5EF4-FFF2-40B4-BE49-F238E27FC236}">
                <a16:creationId xmlns:a16="http://schemas.microsoft.com/office/drawing/2014/main" id="{9243CE16-163F-0693-E2EF-51589FF1C2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47AA57-337D-D697-A7C0-3C377C0E3F60}"/>
              </a:ext>
            </a:extLst>
          </p:cNvPr>
          <p:cNvSpPr>
            <a:spLocks noGrp="1"/>
          </p:cNvSpPr>
          <p:nvPr>
            <p:ph type="sldNum" sz="quarter" idx="12"/>
          </p:nvPr>
        </p:nvSpPr>
        <p:spPr/>
        <p:txBody>
          <a:bodyPr/>
          <a:lstStyle/>
          <a:p>
            <a:fld id="{84E458EB-CE2E-4CFC-9365-8B680A2A0CC1}" type="slidenum">
              <a:rPr lang="en-US" smtClean="0"/>
              <a:t>‹#›</a:t>
            </a:fld>
            <a:endParaRPr lang="en-US"/>
          </a:p>
        </p:txBody>
      </p:sp>
    </p:spTree>
    <p:extLst>
      <p:ext uri="{BB962C8B-B14F-4D97-AF65-F5344CB8AC3E}">
        <p14:creationId xmlns:p14="http://schemas.microsoft.com/office/powerpoint/2010/main" val="3851968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D1C12-6258-8F79-6D4D-EA48A1231C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296F03-7399-FE31-6909-ED77B5B7B8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3514B4-06FB-6293-F36C-15FB778392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1A12DD-D734-FE35-61E3-E1CBE94DDF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F2C1A5-9FB9-B665-4C74-2699C19C0B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6F9B12-9B09-58DB-5F49-1B3F569A24CD}"/>
              </a:ext>
            </a:extLst>
          </p:cNvPr>
          <p:cNvSpPr>
            <a:spLocks noGrp="1"/>
          </p:cNvSpPr>
          <p:nvPr>
            <p:ph type="dt" sz="half" idx="10"/>
          </p:nvPr>
        </p:nvSpPr>
        <p:spPr/>
        <p:txBody>
          <a:bodyPr/>
          <a:lstStyle/>
          <a:p>
            <a:fld id="{17066D2D-4F0A-4485-BBAC-524BB4E47622}" type="datetimeFigureOut">
              <a:rPr lang="en-US" smtClean="0"/>
              <a:t>9/29/2024</a:t>
            </a:fld>
            <a:endParaRPr lang="en-US"/>
          </a:p>
        </p:txBody>
      </p:sp>
      <p:sp>
        <p:nvSpPr>
          <p:cNvPr id="8" name="Footer Placeholder 7">
            <a:extLst>
              <a:ext uri="{FF2B5EF4-FFF2-40B4-BE49-F238E27FC236}">
                <a16:creationId xmlns:a16="http://schemas.microsoft.com/office/drawing/2014/main" id="{2C22E9CF-510A-9B74-EC63-2A631495A3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F75A4B-B568-9731-29B1-63B5ABB97B27}"/>
              </a:ext>
            </a:extLst>
          </p:cNvPr>
          <p:cNvSpPr>
            <a:spLocks noGrp="1"/>
          </p:cNvSpPr>
          <p:nvPr>
            <p:ph type="sldNum" sz="quarter" idx="12"/>
          </p:nvPr>
        </p:nvSpPr>
        <p:spPr/>
        <p:txBody>
          <a:bodyPr/>
          <a:lstStyle/>
          <a:p>
            <a:fld id="{84E458EB-CE2E-4CFC-9365-8B680A2A0CC1}" type="slidenum">
              <a:rPr lang="en-US" smtClean="0"/>
              <a:t>‹#›</a:t>
            </a:fld>
            <a:endParaRPr lang="en-US"/>
          </a:p>
        </p:txBody>
      </p:sp>
    </p:spTree>
    <p:extLst>
      <p:ext uri="{BB962C8B-B14F-4D97-AF65-F5344CB8AC3E}">
        <p14:creationId xmlns:p14="http://schemas.microsoft.com/office/powerpoint/2010/main" val="2535905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B6203-2206-81E2-9736-FF763A8059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21DEA9-96DC-A59C-BE29-510C66F12F1D}"/>
              </a:ext>
            </a:extLst>
          </p:cNvPr>
          <p:cNvSpPr>
            <a:spLocks noGrp="1"/>
          </p:cNvSpPr>
          <p:nvPr>
            <p:ph type="dt" sz="half" idx="10"/>
          </p:nvPr>
        </p:nvSpPr>
        <p:spPr/>
        <p:txBody>
          <a:bodyPr/>
          <a:lstStyle/>
          <a:p>
            <a:fld id="{17066D2D-4F0A-4485-BBAC-524BB4E47622}" type="datetimeFigureOut">
              <a:rPr lang="en-US" smtClean="0"/>
              <a:t>9/29/2024</a:t>
            </a:fld>
            <a:endParaRPr lang="en-US"/>
          </a:p>
        </p:txBody>
      </p:sp>
      <p:sp>
        <p:nvSpPr>
          <p:cNvPr id="4" name="Footer Placeholder 3">
            <a:extLst>
              <a:ext uri="{FF2B5EF4-FFF2-40B4-BE49-F238E27FC236}">
                <a16:creationId xmlns:a16="http://schemas.microsoft.com/office/drawing/2014/main" id="{8E7FC52E-F4A3-D0A4-E2E1-258B0C7A48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FFD63F-E1C1-A388-10F7-414F0401A976}"/>
              </a:ext>
            </a:extLst>
          </p:cNvPr>
          <p:cNvSpPr>
            <a:spLocks noGrp="1"/>
          </p:cNvSpPr>
          <p:nvPr>
            <p:ph type="sldNum" sz="quarter" idx="12"/>
          </p:nvPr>
        </p:nvSpPr>
        <p:spPr/>
        <p:txBody>
          <a:bodyPr/>
          <a:lstStyle/>
          <a:p>
            <a:fld id="{84E458EB-CE2E-4CFC-9365-8B680A2A0CC1}" type="slidenum">
              <a:rPr lang="en-US" smtClean="0"/>
              <a:t>‹#›</a:t>
            </a:fld>
            <a:endParaRPr lang="en-US"/>
          </a:p>
        </p:txBody>
      </p:sp>
    </p:spTree>
    <p:extLst>
      <p:ext uri="{BB962C8B-B14F-4D97-AF65-F5344CB8AC3E}">
        <p14:creationId xmlns:p14="http://schemas.microsoft.com/office/powerpoint/2010/main" val="2224827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4AEEC7-57E7-54CF-65DD-8AFC6033CD2E}"/>
              </a:ext>
            </a:extLst>
          </p:cNvPr>
          <p:cNvSpPr>
            <a:spLocks noGrp="1"/>
          </p:cNvSpPr>
          <p:nvPr>
            <p:ph type="dt" sz="half" idx="10"/>
          </p:nvPr>
        </p:nvSpPr>
        <p:spPr/>
        <p:txBody>
          <a:bodyPr/>
          <a:lstStyle/>
          <a:p>
            <a:fld id="{17066D2D-4F0A-4485-BBAC-524BB4E47622}" type="datetimeFigureOut">
              <a:rPr lang="en-US" smtClean="0"/>
              <a:t>9/29/2024</a:t>
            </a:fld>
            <a:endParaRPr lang="en-US"/>
          </a:p>
        </p:txBody>
      </p:sp>
      <p:sp>
        <p:nvSpPr>
          <p:cNvPr id="3" name="Footer Placeholder 2">
            <a:extLst>
              <a:ext uri="{FF2B5EF4-FFF2-40B4-BE49-F238E27FC236}">
                <a16:creationId xmlns:a16="http://schemas.microsoft.com/office/drawing/2014/main" id="{689222E0-9707-5FB7-51EF-77699DFEBC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67B419-910A-F0B4-1A15-C1037B34F3E2}"/>
              </a:ext>
            </a:extLst>
          </p:cNvPr>
          <p:cNvSpPr>
            <a:spLocks noGrp="1"/>
          </p:cNvSpPr>
          <p:nvPr>
            <p:ph type="sldNum" sz="quarter" idx="12"/>
          </p:nvPr>
        </p:nvSpPr>
        <p:spPr/>
        <p:txBody>
          <a:bodyPr/>
          <a:lstStyle/>
          <a:p>
            <a:fld id="{84E458EB-CE2E-4CFC-9365-8B680A2A0CC1}" type="slidenum">
              <a:rPr lang="en-US" smtClean="0"/>
              <a:t>‹#›</a:t>
            </a:fld>
            <a:endParaRPr lang="en-US"/>
          </a:p>
        </p:txBody>
      </p:sp>
    </p:spTree>
    <p:extLst>
      <p:ext uri="{BB962C8B-B14F-4D97-AF65-F5344CB8AC3E}">
        <p14:creationId xmlns:p14="http://schemas.microsoft.com/office/powerpoint/2010/main" val="2884246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2801C-01A9-7AD1-084B-CDE105AA54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B9AA61-1439-9023-0866-6718A983BD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65D7E6-CAD0-32D1-17FB-7DFC906C38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29E1FE-27AD-4CAD-0D4F-3DE2C313DF49}"/>
              </a:ext>
            </a:extLst>
          </p:cNvPr>
          <p:cNvSpPr>
            <a:spLocks noGrp="1"/>
          </p:cNvSpPr>
          <p:nvPr>
            <p:ph type="dt" sz="half" idx="10"/>
          </p:nvPr>
        </p:nvSpPr>
        <p:spPr/>
        <p:txBody>
          <a:bodyPr/>
          <a:lstStyle/>
          <a:p>
            <a:fld id="{17066D2D-4F0A-4485-BBAC-524BB4E47622}" type="datetimeFigureOut">
              <a:rPr lang="en-US" smtClean="0"/>
              <a:t>9/29/2024</a:t>
            </a:fld>
            <a:endParaRPr lang="en-US"/>
          </a:p>
        </p:txBody>
      </p:sp>
      <p:sp>
        <p:nvSpPr>
          <p:cNvPr id="6" name="Footer Placeholder 5">
            <a:extLst>
              <a:ext uri="{FF2B5EF4-FFF2-40B4-BE49-F238E27FC236}">
                <a16:creationId xmlns:a16="http://schemas.microsoft.com/office/drawing/2014/main" id="{5E79369C-5977-463A-D150-C058DB373D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26F679-5E05-0A30-725E-2166CFCF428F}"/>
              </a:ext>
            </a:extLst>
          </p:cNvPr>
          <p:cNvSpPr>
            <a:spLocks noGrp="1"/>
          </p:cNvSpPr>
          <p:nvPr>
            <p:ph type="sldNum" sz="quarter" idx="12"/>
          </p:nvPr>
        </p:nvSpPr>
        <p:spPr/>
        <p:txBody>
          <a:bodyPr/>
          <a:lstStyle/>
          <a:p>
            <a:fld id="{84E458EB-CE2E-4CFC-9365-8B680A2A0CC1}" type="slidenum">
              <a:rPr lang="en-US" smtClean="0"/>
              <a:t>‹#›</a:t>
            </a:fld>
            <a:endParaRPr lang="en-US"/>
          </a:p>
        </p:txBody>
      </p:sp>
    </p:spTree>
    <p:extLst>
      <p:ext uri="{BB962C8B-B14F-4D97-AF65-F5344CB8AC3E}">
        <p14:creationId xmlns:p14="http://schemas.microsoft.com/office/powerpoint/2010/main" val="3356761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F349A-42E4-2708-C414-2DF91D87D4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1D39E2-9127-27AB-0A45-3CCFF3ABC4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948E43-6F99-F383-43E8-17C920BEC7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FA3979-5A34-AB83-C895-FE85E2682761}"/>
              </a:ext>
            </a:extLst>
          </p:cNvPr>
          <p:cNvSpPr>
            <a:spLocks noGrp="1"/>
          </p:cNvSpPr>
          <p:nvPr>
            <p:ph type="dt" sz="half" idx="10"/>
          </p:nvPr>
        </p:nvSpPr>
        <p:spPr/>
        <p:txBody>
          <a:bodyPr/>
          <a:lstStyle/>
          <a:p>
            <a:fld id="{17066D2D-4F0A-4485-BBAC-524BB4E47622}" type="datetimeFigureOut">
              <a:rPr lang="en-US" smtClean="0"/>
              <a:t>9/29/2024</a:t>
            </a:fld>
            <a:endParaRPr lang="en-US"/>
          </a:p>
        </p:txBody>
      </p:sp>
      <p:sp>
        <p:nvSpPr>
          <p:cNvPr id="6" name="Footer Placeholder 5">
            <a:extLst>
              <a:ext uri="{FF2B5EF4-FFF2-40B4-BE49-F238E27FC236}">
                <a16:creationId xmlns:a16="http://schemas.microsoft.com/office/drawing/2014/main" id="{9BDBFEF7-5917-72EF-B742-6FCC5F278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B3EC3A-D657-585F-756A-D1B1326537A2}"/>
              </a:ext>
            </a:extLst>
          </p:cNvPr>
          <p:cNvSpPr>
            <a:spLocks noGrp="1"/>
          </p:cNvSpPr>
          <p:nvPr>
            <p:ph type="sldNum" sz="quarter" idx="12"/>
          </p:nvPr>
        </p:nvSpPr>
        <p:spPr/>
        <p:txBody>
          <a:bodyPr/>
          <a:lstStyle/>
          <a:p>
            <a:fld id="{84E458EB-CE2E-4CFC-9365-8B680A2A0CC1}" type="slidenum">
              <a:rPr lang="en-US" smtClean="0"/>
              <a:t>‹#›</a:t>
            </a:fld>
            <a:endParaRPr lang="en-US"/>
          </a:p>
        </p:txBody>
      </p:sp>
    </p:spTree>
    <p:extLst>
      <p:ext uri="{BB962C8B-B14F-4D97-AF65-F5344CB8AC3E}">
        <p14:creationId xmlns:p14="http://schemas.microsoft.com/office/powerpoint/2010/main" val="2386091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4A8F75-5662-28B6-8EFA-E129B58D6E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9175EF-136E-6141-A6A9-878F7F24F4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0E53FE-0D8F-79B4-A32E-704B1C0642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066D2D-4F0A-4485-BBAC-524BB4E47622}" type="datetimeFigureOut">
              <a:rPr lang="en-US" smtClean="0"/>
              <a:t>9/29/2024</a:t>
            </a:fld>
            <a:endParaRPr lang="en-US"/>
          </a:p>
        </p:txBody>
      </p:sp>
      <p:sp>
        <p:nvSpPr>
          <p:cNvPr id="5" name="Footer Placeholder 4">
            <a:extLst>
              <a:ext uri="{FF2B5EF4-FFF2-40B4-BE49-F238E27FC236}">
                <a16:creationId xmlns:a16="http://schemas.microsoft.com/office/drawing/2014/main" id="{53596D2C-3C8B-E193-403B-7096A9351E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B183D2-78F2-649C-93E8-7B4D9ADC0A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E458EB-CE2E-4CFC-9365-8B680A2A0CC1}" type="slidenum">
              <a:rPr lang="en-US" smtClean="0"/>
              <a:t>‹#›</a:t>
            </a:fld>
            <a:endParaRPr lang="en-US"/>
          </a:p>
        </p:txBody>
      </p:sp>
    </p:spTree>
    <p:extLst>
      <p:ext uri="{BB962C8B-B14F-4D97-AF65-F5344CB8AC3E}">
        <p14:creationId xmlns:p14="http://schemas.microsoft.com/office/powerpoint/2010/main" val="214030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8390D12B-3A25-CB3E-B5C9-A734A37018A4}"/>
              </a:ext>
            </a:extLst>
          </p:cNvPr>
          <p:cNvSpPr/>
          <p:nvPr/>
        </p:nvSpPr>
        <p:spPr>
          <a:xfrm>
            <a:off x="1705423" y="4370014"/>
            <a:ext cx="8751251" cy="1936782"/>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CA66C046-349E-5E7B-055F-C99A044EB496}"/>
              </a:ext>
            </a:extLst>
          </p:cNvPr>
          <p:cNvSpPr txBox="1"/>
          <p:nvPr/>
        </p:nvSpPr>
        <p:spPr>
          <a:xfrm>
            <a:off x="1932153" y="42700"/>
            <a:ext cx="8371764" cy="707886"/>
          </a:xfrm>
          <a:prstGeom prst="rect">
            <a:avLst/>
          </a:prstGeom>
          <a:noFill/>
          <a:ln w="38100" cap="rnd">
            <a:solidFill>
              <a:schemeClr val="accent2"/>
            </a:solidFill>
            <a:prstDash val="sysDot"/>
          </a:ln>
        </p:spPr>
        <p:txBody>
          <a:bodyPr wrap="square" rtlCol="0">
            <a:spAutoFit/>
          </a:bodyPr>
          <a:lstStyle>
            <a:defPPr>
              <a:defRPr lang="en-US"/>
            </a:defPPr>
            <a:lvl1pPr algn="r">
              <a:defRPr sz="4000" b="1"/>
            </a:lvl1pPr>
          </a:lstStyle>
          <a:p>
            <a:pPr algn="ctr"/>
            <a:r>
              <a:rPr lang="en-US" dirty="0">
                <a:solidFill>
                  <a:srgbClr val="005180"/>
                </a:solidFill>
              </a:rPr>
              <a:t> Long Term Care Insurance</a:t>
            </a:r>
            <a:endParaRPr lang="en-US" i="1" dirty="0">
              <a:solidFill>
                <a:srgbClr val="005180"/>
              </a:solidFill>
            </a:endParaRPr>
          </a:p>
        </p:txBody>
      </p:sp>
      <p:pic>
        <p:nvPicPr>
          <p:cNvPr id="2" name="Picture 1">
            <a:extLst>
              <a:ext uri="{FF2B5EF4-FFF2-40B4-BE49-F238E27FC236}">
                <a16:creationId xmlns:a16="http://schemas.microsoft.com/office/drawing/2014/main" id="{5FBD3100-235C-C77C-8950-B6AB818F0B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0437" y="1809691"/>
            <a:ext cx="1864071" cy="1921045"/>
          </a:xfrm>
          <a:prstGeom prst="rect">
            <a:avLst/>
          </a:prstGeom>
          <a:effectLst>
            <a:outerShdw blurRad="63500" sx="102000" sy="102000" algn="ctr" rotWithShape="0">
              <a:prstClr val="black">
                <a:alpha val="40000"/>
              </a:prstClr>
            </a:outerShdw>
          </a:effectLst>
        </p:spPr>
      </p:pic>
      <p:graphicFrame>
        <p:nvGraphicFramePr>
          <p:cNvPr id="8" name="Table 7">
            <a:extLst>
              <a:ext uri="{FF2B5EF4-FFF2-40B4-BE49-F238E27FC236}">
                <a16:creationId xmlns:a16="http://schemas.microsoft.com/office/drawing/2014/main" id="{B5E95282-3C9F-D9ED-FFF1-81250686023D}"/>
              </a:ext>
            </a:extLst>
          </p:cNvPr>
          <p:cNvGraphicFramePr>
            <a:graphicFrameLocks noGrp="1"/>
          </p:cNvGraphicFramePr>
          <p:nvPr/>
        </p:nvGraphicFramePr>
        <p:xfrm>
          <a:off x="2997841" y="5058419"/>
          <a:ext cx="6746875" cy="1062153"/>
        </p:xfrm>
        <a:graphic>
          <a:graphicData uri="http://schemas.openxmlformats.org/drawingml/2006/table">
            <a:tbl>
              <a:tblPr firstRow="1" firstCol="1" bandRow="1"/>
              <a:tblGrid>
                <a:gridCol w="6746875">
                  <a:extLst>
                    <a:ext uri="{9D8B030D-6E8A-4147-A177-3AD203B41FA5}">
                      <a16:colId xmlns:a16="http://schemas.microsoft.com/office/drawing/2014/main" val="569991038"/>
                    </a:ext>
                  </a:extLst>
                </a:gridCol>
              </a:tblGrid>
              <a:tr h="1062153">
                <a:tc>
                  <a:txBody>
                    <a:bodyPr/>
                    <a:lstStyle/>
                    <a:p>
                      <a:pPr marL="342900" marR="0" lvl="0" indent="-342900" fontAlgn="base">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cs typeface="Arial" panose="020B0604020202020204" pitchFamily="34" charset="0"/>
                        </a:rPr>
                        <a:t>Concern that long-term care costs may </a:t>
                      </a:r>
                      <a:r>
                        <a:rPr lang="en-US" sz="1400" b="1" dirty="0">
                          <a:solidFill>
                            <a:srgbClr val="005180"/>
                          </a:solidFill>
                          <a:effectLst/>
                          <a:latin typeface="Calibri" panose="020F0502020204030204" pitchFamily="34" charset="0"/>
                          <a:ea typeface="Times New Roman" panose="02020603050405020304" pitchFamily="18" charset="0"/>
                          <a:cs typeface="Arial" panose="020B0604020202020204" pitchFamily="34" charset="0"/>
                        </a:rPr>
                        <a:t>deplete or exceed my savings</a:t>
                      </a:r>
                      <a:r>
                        <a:rPr lang="en-US" sz="1400" dirty="0">
                          <a:effectLst/>
                          <a:latin typeface="Calibri" panose="020F0502020204030204" pitchFamily="34" charset="0"/>
                          <a:ea typeface="Times New Roman" panose="02020603050405020304" pitchFamily="18" charset="0"/>
                          <a:cs typeface="Arial" panose="020B0604020202020204" pitchFamily="34" charset="0"/>
                        </a:rPr>
                        <a:t> – </a:t>
                      </a:r>
                      <a:r>
                        <a:rPr lang="en-US" sz="1400" b="1" dirty="0">
                          <a:solidFill>
                            <a:srgbClr val="C55A11"/>
                          </a:solidFill>
                          <a:effectLst/>
                          <a:latin typeface="Calibri" panose="020F0502020204030204" pitchFamily="34" charset="0"/>
                          <a:ea typeface="Times New Roman" panose="02020603050405020304" pitchFamily="18" charset="0"/>
                          <a:cs typeface="Arial" panose="020B0604020202020204" pitchFamily="34" charset="0"/>
                        </a:rPr>
                        <a:t>35%</a:t>
                      </a:r>
                      <a:r>
                        <a:rPr lang="en-US" sz="1400" dirty="0">
                          <a:solidFill>
                            <a:srgbClr val="C55A1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400" dirty="0">
                        <a:effectLst/>
                        <a:latin typeface="Times New Roman" panose="02020603050405020304" pitchFamily="18" charset="0"/>
                        <a:ea typeface="Times New Roman" panose="02020603050405020304" pitchFamily="18" charset="0"/>
                        <a:cs typeface="Arial" panose="020B0604020202020204" pitchFamily="34" charset="0"/>
                      </a:endParaRPr>
                    </a:p>
                    <a:p>
                      <a:pPr marL="342900" marR="0" lvl="0" indent="-342900" fontAlgn="base">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cs typeface="Arial" panose="020B0604020202020204" pitchFamily="34" charset="0"/>
                        </a:rPr>
                        <a:t>It is a more </a:t>
                      </a:r>
                      <a:r>
                        <a:rPr lang="en-US" sz="1400" b="1" dirty="0">
                          <a:solidFill>
                            <a:srgbClr val="005180"/>
                          </a:solidFill>
                          <a:effectLst/>
                          <a:latin typeface="Calibri" panose="020F0502020204030204" pitchFamily="34" charset="0"/>
                          <a:ea typeface="Times New Roman" panose="02020603050405020304" pitchFamily="18" charset="0"/>
                          <a:cs typeface="Arial" panose="020B0604020202020204" pitchFamily="34" charset="0"/>
                        </a:rPr>
                        <a:t>economical use of my current assets</a:t>
                      </a:r>
                      <a:r>
                        <a:rPr lang="en-US" sz="1400" dirty="0">
                          <a:solidFill>
                            <a:srgbClr val="005180"/>
                          </a:solidFill>
                          <a:effectLst/>
                          <a:latin typeface="Calibri" panose="020F0502020204030204" pitchFamily="34" charset="0"/>
                          <a:ea typeface="Times New Roman" panose="02020603050405020304" pitchFamily="18" charset="0"/>
                          <a:cs typeface="Arial" panose="020B0604020202020204" pitchFamily="34" charset="0"/>
                        </a:rPr>
                        <a:t> </a:t>
                      </a:r>
                      <a:r>
                        <a:rPr lang="en-US" sz="1400" dirty="0">
                          <a:effectLst/>
                          <a:latin typeface="Calibri" panose="020F0502020204030204" pitchFamily="34" charset="0"/>
                          <a:ea typeface="Times New Roman" panose="02020603050405020304" pitchFamily="18" charset="0"/>
                          <a:cs typeface="Arial" panose="020B0604020202020204" pitchFamily="34" charset="0"/>
                        </a:rPr>
                        <a:t>– </a:t>
                      </a:r>
                      <a:r>
                        <a:rPr lang="en-US" sz="1400" b="1" dirty="0">
                          <a:solidFill>
                            <a:srgbClr val="C55A11"/>
                          </a:solidFill>
                          <a:effectLst/>
                          <a:latin typeface="Calibri" panose="020F0502020204030204" pitchFamily="34" charset="0"/>
                          <a:ea typeface="Times New Roman" panose="02020603050405020304" pitchFamily="18" charset="0"/>
                          <a:cs typeface="Arial" panose="020B0604020202020204" pitchFamily="34" charset="0"/>
                        </a:rPr>
                        <a:t>33%</a:t>
                      </a:r>
                      <a:r>
                        <a:rPr lang="en-US" sz="1400" dirty="0">
                          <a:solidFill>
                            <a:srgbClr val="C55A1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4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lvl="0" indent="0" fontAlgn="base">
                        <a:spcBef>
                          <a:spcPts val="0"/>
                        </a:spcBef>
                        <a:spcAft>
                          <a:spcPts val="0"/>
                        </a:spcAft>
                        <a:buFont typeface="+mj-lt"/>
                        <a:buNone/>
                      </a:pPr>
                      <a:r>
                        <a:rPr lang="en-US" sz="1400" b="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3.     </a:t>
                      </a:r>
                      <a:r>
                        <a:rPr lang="en-US" sz="1400" b="1" dirty="0">
                          <a:solidFill>
                            <a:srgbClr val="005180"/>
                          </a:solidFill>
                          <a:effectLst/>
                          <a:latin typeface="Calibri" panose="020F0502020204030204" pitchFamily="34" charset="0"/>
                          <a:ea typeface="Times New Roman" panose="02020603050405020304" pitchFamily="18" charset="0"/>
                          <a:cs typeface="Arial" panose="020B0604020202020204" pitchFamily="34" charset="0"/>
                        </a:rPr>
                        <a:t>Benefits will be paid</a:t>
                      </a:r>
                      <a:r>
                        <a:rPr lang="en-US" sz="1400" dirty="0">
                          <a:solidFill>
                            <a:srgbClr val="005180"/>
                          </a:solidFill>
                          <a:effectLst/>
                          <a:latin typeface="Calibri" panose="020F0502020204030204" pitchFamily="34" charset="0"/>
                          <a:ea typeface="Times New Roman" panose="02020603050405020304" pitchFamily="18" charset="0"/>
                          <a:cs typeface="Arial" panose="020B0604020202020204" pitchFamily="34" charset="0"/>
                        </a:rPr>
                        <a:t> </a:t>
                      </a:r>
                      <a:r>
                        <a:rPr lang="en-US" sz="1400" dirty="0">
                          <a:effectLst/>
                          <a:latin typeface="Calibri" panose="020F0502020204030204" pitchFamily="34" charset="0"/>
                          <a:ea typeface="Times New Roman" panose="02020603050405020304" pitchFamily="18" charset="0"/>
                          <a:cs typeface="Arial" panose="020B0604020202020204" pitchFamily="34" charset="0"/>
                        </a:rPr>
                        <a:t>even if I don’t incur long-term care expenses – </a:t>
                      </a:r>
                      <a:r>
                        <a:rPr lang="en-US" sz="1400" b="1" dirty="0">
                          <a:solidFill>
                            <a:srgbClr val="C55A11"/>
                          </a:solidFill>
                          <a:effectLst/>
                          <a:latin typeface="Calibri" panose="020F0502020204030204" pitchFamily="34" charset="0"/>
                          <a:ea typeface="Times New Roman" panose="02020603050405020304" pitchFamily="18" charset="0"/>
                          <a:cs typeface="Arial" panose="020B0604020202020204" pitchFamily="34" charset="0"/>
                        </a:rPr>
                        <a:t>29%</a:t>
                      </a:r>
                      <a:r>
                        <a:rPr lang="en-US" sz="1400" dirty="0">
                          <a:solidFill>
                            <a:srgbClr val="C55A11"/>
                          </a:solidFill>
                          <a:effectLst/>
                          <a:latin typeface="Times New Roman" panose="02020603050405020304" pitchFamily="18" charset="0"/>
                          <a:ea typeface="Times New Roman" panose="02020603050405020304" pitchFamily="18" charset="0"/>
                          <a:cs typeface="Arial" panose="020B0604020202020204" pitchFamily="34" charset="0"/>
                        </a:rPr>
                        <a:t> </a:t>
                      </a:r>
                    </a:p>
                    <a:p>
                      <a:pPr marL="0" marR="0" lvl="0" indent="0" fontAlgn="base">
                        <a:spcBef>
                          <a:spcPts val="0"/>
                        </a:spcBef>
                        <a:spcAft>
                          <a:spcPts val="0"/>
                        </a:spcAft>
                        <a:buFont typeface="+mj-lt"/>
                        <a:buNone/>
                      </a:pPr>
                      <a:endParaRPr lang="en-US" sz="14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3132655000"/>
                  </a:ext>
                </a:extLst>
              </a:tr>
            </a:tbl>
          </a:graphicData>
        </a:graphic>
      </p:graphicFrame>
      <p:sp>
        <p:nvSpPr>
          <p:cNvPr id="9" name="Rectangle 2">
            <a:extLst>
              <a:ext uri="{FF2B5EF4-FFF2-40B4-BE49-F238E27FC236}">
                <a16:creationId xmlns:a16="http://schemas.microsoft.com/office/drawing/2014/main" id="{0481AFFC-7FC8-C78E-5794-D92B42BCF9DE}"/>
              </a:ext>
            </a:extLst>
          </p:cNvPr>
          <p:cNvSpPr>
            <a:spLocks noChangeArrowheads="1"/>
          </p:cNvSpPr>
          <p:nvPr/>
        </p:nvSpPr>
        <p:spPr bwMode="auto">
          <a:xfrm>
            <a:off x="2228712" y="4592577"/>
            <a:ext cx="74104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5180"/>
                </a:solidFill>
                <a:effectLst/>
                <a:latin typeface="Calibri" panose="020F0502020204030204" pitchFamily="34" charset="0"/>
                <a:ea typeface="Calibri" panose="020F0502020204030204" pitchFamily="34" charset="0"/>
                <a:cs typeface="Arial" panose="020B0604020202020204" pitchFamily="34" charset="0"/>
              </a:rPr>
              <a:t>Top 3 Reasons Consumers Give for Considering a Life + LTC Product*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51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 name="Picture 9">
            <a:extLst>
              <a:ext uri="{FF2B5EF4-FFF2-40B4-BE49-F238E27FC236}">
                <a16:creationId xmlns:a16="http://schemas.microsoft.com/office/drawing/2014/main" id="{924CB662-ADA4-82E8-02A5-A9C37D7BF6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63736" y="2004150"/>
            <a:ext cx="4440181" cy="1423230"/>
          </a:xfrm>
          <a:prstGeom prst="rect">
            <a:avLst/>
          </a:prstGeom>
          <a:effectLst>
            <a:outerShdw blurRad="63500" sx="102000" sy="102000" algn="ctr" rotWithShape="0">
              <a:prstClr val="black">
                <a:alpha val="40000"/>
              </a:prstClr>
            </a:outerShdw>
          </a:effectLst>
        </p:spPr>
      </p:pic>
      <p:sp>
        <p:nvSpPr>
          <p:cNvPr id="12" name="TextBox 11">
            <a:extLst>
              <a:ext uri="{FF2B5EF4-FFF2-40B4-BE49-F238E27FC236}">
                <a16:creationId xmlns:a16="http://schemas.microsoft.com/office/drawing/2014/main" id="{454AEE23-4FFD-EEEE-F1DC-6A6E8FDCDCEE}"/>
              </a:ext>
            </a:extLst>
          </p:cNvPr>
          <p:cNvSpPr txBox="1"/>
          <p:nvPr/>
        </p:nvSpPr>
        <p:spPr>
          <a:xfrm>
            <a:off x="6139606" y="1345680"/>
            <a:ext cx="4059273" cy="369332"/>
          </a:xfrm>
          <a:prstGeom prst="rect">
            <a:avLst/>
          </a:prstGeom>
          <a:noFill/>
        </p:spPr>
        <p:txBody>
          <a:bodyPr wrap="square">
            <a:spAutoFit/>
          </a:bodyPr>
          <a:lstStyle/>
          <a:p>
            <a:r>
              <a:rPr lang="en-US" sz="1800" b="1" dirty="0">
                <a:solidFill>
                  <a:srgbClr val="005180"/>
                </a:solidFill>
                <a:effectLst/>
                <a:latin typeface="Calibri" panose="020F0502020204030204" pitchFamily="34" charset="0"/>
                <a:ea typeface="Calibri" panose="020F0502020204030204" pitchFamily="34" charset="0"/>
                <a:cs typeface="Arial" panose="020B0604020202020204" pitchFamily="34" charset="0"/>
              </a:rPr>
              <a:t>Benefits That Cover Long Term Care</a:t>
            </a:r>
            <a:r>
              <a:rPr lang="en-US" sz="1600" b="1" dirty="0">
                <a:solidFill>
                  <a:srgbClr val="005180"/>
                </a:solidFill>
                <a:effectLst/>
                <a:latin typeface="Calibri" panose="020F0502020204030204" pitchFamily="34" charset="0"/>
                <a:ea typeface="Calibri" panose="020F0502020204030204" pitchFamily="34" charset="0"/>
                <a:cs typeface="Arial" panose="020B0604020202020204" pitchFamily="34" charset="0"/>
              </a:rPr>
              <a:t>	</a:t>
            </a:r>
            <a:endParaRPr lang="en-US" dirty="0"/>
          </a:p>
        </p:txBody>
      </p:sp>
      <p:cxnSp>
        <p:nvCxnSpPr>
          <p:cNvPr id="15" name="Straight Connector 14">
            <a:extLst>
              <a:ext uri="{FF2B5EF4-FFF2-40B4-BE49-F238E27FC236}">
                <a16:creationId xmlns:a16="http://schemas.microsoft.com/office/drawing/2014/main" id="{17EDF5CD-591A-6575-0AD2-6FBF28539C64}"/>
              </a:ext>
            </a:extLst>
          </p:cNvPr>
          <p:cNvCxnSpPr/>
          <p:nvPr/>
        </p:nvCxnSpPr>
        <p:spPr>
          <a:xfrm>
            <a:off x="6108319" y="1746364"/>
            <a:ext cx="3636397" cy="0"/>
          </a:xfrm>
          <a:prstGeom prst="line">
            <a:avLst/>
          </a:prstGeom>
          <a:ln w="38100">
            <a:solidFill>
              <a:srgbClr val="ED7D3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9709654-FAB4-D0B4-79F7-B8413C7C9AE2}"/>
              </a:ext>
            </a:extLst>
          </p:cNvPr>
          <p:cNvSpPr txBox="1"/>
          <p:nvPr/>
        </p:nvSpPr>
        <p:spPr>
          <a:xfrm>
            <a:off x="2291013" y="3757603"/>
            <a:ext cx="2321781" cy="246221"/>
          </a:xfrm>
          <a:prstGeom prst="rect">
            <a:avLst/>
          </a:prstGeom>
          <a:noFill/>
        </p:spPr>
        <p:txBody>
          <a:bodyPr wrap="square" rtlCol="0">
            <a:spAutoFit/>
          </a:bodyPr>
          <a:lstStyle/>
          <a:p>
            <a:r>
              <a:rPr lang="en-US" sz="1000" i="1" baseline="30000" dirty="0">
                <a:solidFill>
                  <a:schemeClr val="bg1">
                    <a:lumMod val="65000"/>
                  </a:schemeClr>
                </a:solidFill>
                <a:effectLst/>
                <a:latin typeface="Calibri" panose="020F0502020204030204" pitchFamily="34" charset="0"/>
                <a:ea typeface="Calibri" panose="020F0502020204030204" pitchFamily="34" charset="0"/>
                <a:cs typeface="Arial" panose="020B0604020202020204" pitchFamily="34" charset="0"/>
              </a:rPr>
              <a:t>1</a:t>
            </a:r>
            <a:r>
              <a:rPr lang="en-US" sz="1000" i="1" dirty="0">
                <a:solidFill>
                  <a:schemeClr val="bg1">
                    <a:lumMod val="65000"/>
                  </a:schemeClr>
                </a:solidFill>
                <a:effectLst/>
                <a:latin typeface="Calibri" panose="020F0502020204030204" pitchFamily="34" charset="0"/>
                <a:ea typeface="Calibri" panose="020F0502020204030204" pitchFamily="34" charset="0"/>
                <a:cs typeface="Arial" panose="020B0604020202020204" pitchFamily="34" charset="0"/>
              </a:rPr>
              <a:t>ASPE.HHS.gov, 2019</a:t>
            </a:r>
            <a:endParaRPr lang="en-US" sz="1000" i="1" dirty="0">
              <a:solidFill>
                <a:schemeClr val="bg1">
                  <a:lumMod val="65000"/>
                </a:schemeClr>
              </a:solidFill>
            </a:endParaRPr>
          </a:p>
        </p:txBody>
      </p:sp>
      <p:sp>
        <p:nvSpPr>
          <p:cNvPr id="4" name="Rectangle 3">
            <a:extLst>
              <a:ext uri="{FF2B5EF4-FFF2-40B4-BE49-F238E27FC236}">
                <a16:creationId xmlns:a16="http://schemas.microsoft.com/office/drawing/2014/main" id="{97D5F661-C983-44CD-B867-7FC13C1453FC}"/>
              </a:ext>
            </a:extLst>
          </p:cNvPr>
          <p:cNvSpPr/>
          <p:nvPr/>
        </p:nvSpPr>
        <p:spPr>
          <a:xfrm>
            <a:off x="1705423" y="1004228"/>
            <a:ext cx="3673682" cy="298392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7391FF6-C061-FFC0-ADE9-444EC5D40D66}"/>
              </a:ext>
            </a:extLst>
          </p:cNvPr>
          <p:cNvSpPr/>
          <p:nvPr/>
        </p:nvSpPr>
        <p:spPr>
          <a:xfrm>
            <a:off x="5658472" y="993836"/>
            <a:ext cx="4798203" cy="298835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F0E9FA3-C337-5729-54C7-6E199A1DBBE0}"/>
              </a:ext>
            </a:extLst>
          </p:cNvPr>
          <p:cNvSpPr txBox="1"/>
          <p:nvPr/>
        </p:nvSpPr>
        <p:spPr>
          <a:xfrm>
            <a:off x="2057510" y="5893719"/>
            <a:ext cx="8186236" cy="307777"/>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400" dirty="0">
                <a:solidFill>
                  <a:srgbClr val="C55A11"/>
                </a:solidFill>
                <a:latin typeface="Calibri" panose="020F0502020204030204" pitchFamily="34" charset="0"/>
                <a:ea typeface="Calibri" panose="020F0502020204030204" pitchFamily="34" charset="0"/>
                <a:cs typeface="Arial" panose="020B0604020202020204" pitchFamily="34" charset="0"/>
              </a:rPr>
              <a:t>A 2021 LIMRA Study* found more than 6 in 10 Americans would consider a Life combination product.</a:t>
            </a:r>
          </a:p>
        </p:txBody>
      </p:sp>
      <p:cxnSp>
        <p:nvCxnSpPr>
          <p:cNvPr id="11" name="Straight Connector 10">
            <a:extLst>
              <a:ext uri="{FF2B5EF4-FFF2-40B4-BE49-F238E27FC236}">
                <a16:creationId xmlns:a16="http://schemas.microsoft.com/office/drawing/2014/main" id="{ED5AA535-107F-25B8-6647-4BC0ECBD3F60}"/>
              </a:ext>
            </a:extLst>
          </p:cNvPr>
          <p:cNvCxnSpPr>
            <a:cxnSpLocks/>
          </p:cNvCxnSpPr>
          <p:nvPr/>
        </p:nvCxnSpPr>
        <p:spPr>
          <a:xfrm>
            <a:off x="3050540" y="4959594"/>
            <a:ext cx="5681529" cy="0"/>
          </a:xfrm>
          <a:prstGeom prst="line">
            <a:avLst/>
          </a:prstGeom>
          <a:ln w="38100">
            <a:solidFill>
              <a:srgbClr val="ED7D31"/>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D3121C2F-596B-73F1-D5C3-8935139F169B}"/>
              </a:ext>
            </a:extLst>
          </p:cNvPr>
          <p:cNvSpPr txBox="1"/>
          <p:nvPr/>
        </p:nvSpPr>
        <p:spPr>
          <a:xfrm>
            <a:off x="1888621" y="1314327"/>
            <a:ext cx="6097424" cy="369332"/>
          </a:xfrm>
          <a:prstGeom prst="rect">
            <a:avLst/>
          </a:prstGeom>
          <a:noFill/>
        </p:spPr>
        <p:txBody>
          <a:bodyPr wrap="square">
            <a:spAutoFit/>
          </a:bodyPr>
          <a:lstStyle/>
          <a:p>
            <a:r>
              <a:rPr lang="en-US" b="1" dirty="0">
                <a:solidFill>
                  <a:srgbClr val="005180"/>
                </a:solidFill>
                <a:latin typeface="Calibri" panose="020F0502020204030204" pitchFamily="34" charset="0"/>
                <a:ea typeface="Calibri" panose="020F0502020204030204" pitchFamily="34" charset="0"/>
                <a:cs typeface="Arial" panose="020B0604020202020204" pitchFamily="34" charset="0"/>
              </a:rPr>
              <a:t>Likelihood of Requiring LTC</a:t>
            </a:r>
            <a:r>
              <a:rPr lang="en-US" b="1" baseline="30000" dirty="0">
                <a:solidFill>
                  <a:srgbClr val="005180"/>
                </a:solidFill>
                <a:latin typeface="Calibri" panose="020F0502020204030204" pitchFamily="34" charset="0"/>
                <a:ea typeface="Calibri" panose="020F0502020204030204" pitchFamily="34" charset="0"/>
                <a:cs typeface="Arial" panose="020B0604020202020204" pitchFamily="34" charset="0"/>
              </a:rPr>
              <a:t>1</a:t>
            </a:r>
            <a:r>
              <a:rPr lang="en-US" sz="1600" b="1" dirty="0">
                <a:solidFill>
                  <a:srgbClr val="005180"/>
                </a:solidFill>
                <a:effectLst/>
                <a:latin typeface="Calibri" panose="020F0502020204030204" pitchFamily="34" charset="0"/>
                <a:ea typeface="Calibri" panose="020F0502020204030204" pitchFamily="34" charset="0"/>
                <a:cs typeface="Arial" panose="020B0604020202020204" pitchFamily="34" charset="0"/>
              </a:rPr>
              <a:t>				</a:t>
            </a:r>
            <a:endParaRPr lang="en-US" dirty="0"/>
          </a:p>
        </p:txBody>
      </p:sp>
      <p:cxnSp>
        <p:nvCxnSpPr>
          <p:cNvPr id="19" name="Straight Connector 18">
            <a:extLst>
              <a:ext uri="{FF2B5EF4-FFF2-40B4-BE49-F238E27FC236}">
                <a16:creationId xmlns:a16="http://schemas.microsoft.com/office/drawing/2014/main" id="{46659D72-6667-B377-8433-8DC7BF1E4092}"/>
              </a:ext>
            </a:extLst>
          </p:cNvPr>
          <p:cNvCxnSpPr>
            <a:cxnSpLocks/>
          </p:cNvCxnSpPr>
          <p:nvPr/>
        </p:nvCxnSpPr>
        <p:spPr>
          <a:xfrm>
            <a:off x="1932153" y="1710866"/>
            <a:ext cx="2680641" cy="0"/>
          </a:xfrm>
          <a:prstGeom prst="line">
            <a:avLst/>
          </a:prstGeom>
          <a:ln w="38100">
            <a:solidFill>
              <a:srgbClr val="ED7D3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426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D54C95-8450-94C4-4F97-8FDEE9A0CE7D}"/>
              </a:ext>
            </a:extLst>
          </p:cNvPr>
          <p:cNvSpPr txBox="1"/>
          <p:nvPr/>
        </p:nvSpPr>
        <p:spPr>
          <a:xfrm>
            <a:off x="860460" y="1047647"/>
            <a:ext cx="10948946" cy="307777"/>
          </a:xfrm>
          <a:prstGeom prst="rect">
            <a:avLst/>
          </a:prstGeom>
          <a:noFill/>
        </p:spPr>
        <p:txBody>
          <a:bodyPr wrap="square" rtlCol="0">
            <a:spAutoFit/>
          </a:bodyPr>
          <a:lstStyle/>
          <a:p>
            <a:r>
              <a:rPr lang="en-US" sz="1400" b="0" i="0" dirty="0">
                <a:solidFill>
                  <a:srgbClr val="000000"/>
                </a:solidFill>
                <a:effectLst/>
                <a:latin typeface="Calibri" panose="020F0502020204030204" pitchFamily="34" charset="0"/>
              </a:rPr>
              <a:t>Medicaid is the primary payor for LTC in the United States. States are evaluating options to help reduce their state Medicaid cost. </a:t>
            </a:r>
            <a:endParaRPr lang="en-US" sz="1400" dirty="0"/>
          </a:p>
        </p:txBody>
      </p:sp>
      <p:sp>
        <p:nvSpPr>
          <p:cNvPr id="4" name="TextBox 3">
            <a:extLst>
              <a:ext uri="{FF2B5EF4-FFF2-40B4-BE49-F238E27FC236}">
                <a16:creationId xmlns:a16="http://schemas.microsoft.com/office/drawing/2014/main" id="{FCF47BE7-8563-EC55-EB64-7F472E800BE2}"/>
              </a:ext>
            </a:extLst>
          </p:cNvPr>
          <p:cNvSpPr txBox="1"/>
          <p:nvPr/>
        </p:nvSpPr>
        <p:spPr>
          <a:xfrm>
            <a:off x="555387" y="164818"/>
            <a:ext cx="11357449" cy="707886"/>
          </a:xfrm>
          <a:prstGeom prst="rect">
            <a:avLst/>
          </a:prstGeom>
          <a:noFill/>
          <a:ln w="38100" cap="rnd">
            <a:solidFill>
              <a:schemeClr val="accent2"/>
            </a:solidFill>
            <a:prstDash val="sysDot"/>
          </a:ln>
        </p:spPr>
        <p:txBody>
          <a:bodyPr wrap="square" rtlCol="0">
            <a:spAutoFit/>
          </a:bodyPr>
          <a:lstStyle>
            <a:defPPr>
              <a:defRPr lang="en-US"/>
            </a:defPPr>
            <a:lvl1pPr algn="r">
              <a:defRPr sz="4000" b="1"/>
            </a:lvl1pPr>
          </a:lstStyle>
          <a:p>
            <a:pPr algn="ctr"/>
            <a:r>
              <a:rPr lang="en-US" dirty="0">
                <a:solidFill>
                  <a:srgbClr val="005180"/>
                </a:solidFill>
              </a:rPr>
              <a:t> Long Term Care State Legislation</a:t>
            </a:r>
            <a:endParaRPr lang="en-US" i="1" dirty="0">
              <a:solidFill>
                <a:srgbClr val="005180"/>
              </a:solidFill>
            </a:endParaRPr>
          </a:p>
        </p:txBody>
      </p:sp>
      <p:pic>
        <p:nvPicPr>
          <p:cNvPr id="1026" name="Picture 2" descr="A map of the united states&#10;&#10;Description automatically generated">
            <a:extLst>
              <a:ext uri="{FF2B5EF4-FFF2-40B4-BE49-F238E27FC236}">
                <a16:creationId xmlns:a16="http://schemas.microsoft.com/office/drawing/2014/main" id="{D9BE6AED-FA53-5A9C-5D42-E6568081B1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104" y="1047647"/>
            <a:ext cx="8354608" cy="564553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7C68492-6C66-BD5B-E077-D0F7EB973704}"/>
              </a:ext>
            </a:extLst>
          </p:cNvPr>
          <p:cNvSpPr txBox="1"/>
          <p:nvPr/>
        </p:nvSpPr>
        <p:spPr>
          <a:xfrm>
            <a:off x="9084891" y="2864707"/>
            <a:ext cx="2913404" cy="1261884"/>
          </a:xfrm>
          <a:prstGeom prst="rect">
            <a:avLst/>
          </a:prstGeom>
          <a:solidFill>
            <a:schemeClr val="accent5">
              <a:lumMod val="20000"/>
              <a:lumOff val="80000"/>
            </a:schemeClr>
          </a:solidFill>
        </p:spPr>
        <p:txBody>
          <a:bodyPr wrap="square">
            <a:spAutoFit/>
          </a:bodyPr>
          <a:lstStyle/>
          <a:p>
            <a:pPr marR="0" lvl="0">
              <a:spcBef>
                <a:spcPts val="0"/>
              </a:spcBef>
              <a:spcAft>
                <a:spcPts val="0"/>
              </a:spcAft>
            </a:pPr>
            <a:r>
              <a:rPr lang="en-US" sz="1400" b="1" dirty="0">
                <a:solidFill>
                  <a:srgbClr val="005180"/>
                </a:solidFill>
                <a:effectLst/>
                <a:latin typeface="Calibri" panose="020F0502020204030204" pitchFamily="34" charset="0"/>
                <a:ea typeface="Times New Roman" panose="02020603050405020304" pitchFamily="18" charset="0"/>
                <a:cs typeface="Aptos" panose="020B0004020202020204" pitchFamily="34" charset="0"/>
              </a:rPr>
              <a:t>H.R. 8820 </a:t>
            </a:r>
            <a:r>
              <a:rPr lang="en-US" sz="1400" b="1" dirty="0">
                <a:solidFill>
                  <a:srgbClr val="005180"/>
                </a:solidFill>
                <a:latin typeface="Calibri" panose="020F0502020204030204" pitchFamily="34" charset="0"/>
                <a:ea typeface="Times New Roman" panose="02020603050405020304" pitchFamily="18" charset="0"/>
                <a:cs typeface="Aptos" panose="020B0004020202020204" pitchFamily="34" charset="0"/>
              </a:rPr>
              <a:t>- </a:t>
            </a:r>
            <a:r>
              <a:rPr lang="en-US" sz="1400" b="1" dirty="0">
                <a:solidFill>
                  <a:srgbClr val="005180"/>
                </a:solidFill>
                <a:effectLst/>
                <a:latin typeface="Calibri" panose="020F0502020204030204" pitchFamily="34" charset="0"/>
                <a:ea typeface="Times New Roman" panose="02020603050405020304" pitchFamily="18" charset="0"/>
                <a:cs typeface="Aptos" panose="020B0004020202020204" pitchFamily="34" charset="0"/>
              </a:rPr>
              <a:t>Improving Access to Long-Term Care Insurance Act bill.</a:t>
            </a:r>
          </a:p>
          <a:p>
            <a:pPr marR="0" lvl="0">
              <a:spcBef>
                <a:spcPts val="0"/>
              </a:spcBef>
              <a:spcAft>
                <a:spcPts val="0"/>
              </a:spcAft>
            </a:pPr>
            <a:r>
              <a:rPr lang="en-US" sz="1200" dirty="0">
                <a:latin typeface="Calibri" panose="020F0502020204030204" pitchFamily="34" charset="0"/>
                <a:ea typeface="Aptos" panose="020B0004020202020204" pitchFamily="34" charset="0"/>
                <a:cs typeface="Aptos" panose="020B0004020202020204" pitchFamily="34" charset="0"/>
              </a:rPr>
              <a:t>Proposing an above-the-line tax deduction for premiums paid on LTC insurance in an effort to make LTC insurance more accessible </a:t>
            </a:r>
            <a:r>
              <a:rPr lang="en-US" sz="1200">
                <a:latin typeface="Calibri" panose="020F0502020204030204" pitchFamily="34" charset="0"/>
                <a:ea typeface="Aptos" panose="020B0004020202020204" pitchFamily="34" charset="0"/>
                <a:cs typeface="Aptos" panose="020B0004020202020204" pitchFamily="34" charset="0"/>
              </a:rPr>
              <a:t>and affordable.</a:t>
            </a:r>
            <a:endParaRPr lang="en-US" sz="1100" dirty="0">
              <a:effectLst/>
              <a:latin typeface="Aptos" panose="020B0004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2203396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AAE7C51-0694-C1AB-7145-C655258BAC31}"/>
              </a:ext>
            </a:extLst>
          </p:cNvPr>
          <p:cNvSpPr/>
          <p:nvPr/>
        </p:nvSpPr>
        <p:spPr>
          <a:xfrm>
            <a:off x="1145137" y="2127903"/>
            <a:ext cx="4008754" cy="305084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ED8427D-66B5-5F05-6369-28DAA2FC40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4474" y="5664200"/>
            <a:ext cx="381053" cy="381053"/>
          </a:xfrm>
          <a:prstGeom prst="rect">
            <a:avLst/>
          </a:prstGeom>
        </p:spPr>
      </p:pic>
      <p:sp>
        <p:nvSpPr>
          <p:cNvPr id="14" name="TextBox 13">
            <a:extLst>
              <a:ext uri="{FF2B5EF4-FFF2-40B4-BE49-F238E27FC236}">
                <a16:creationId xmlns:a16="http://schemas.microsoft.com/office/drawing/2014/main" id="{CA66C046-349E-5E7B-055F-C99A044EB496}"/>
              </a:ext>
            </a:extLst>
          </p:cNvPr>
          <p:cNvSpPr txBox="1"/>
          <p:nvPr/>
        </p:nvSpPr>
        <p:spPr>
          <a:xfrm>
            <a:off x="1703164" y="332529"/>
            <a:ext cx="8371764" cy="707886"/>
          </a:xfrm>
          <a:prstGeom prst="rect">
            <a:avLst/>
          </a:prstGeom>
          <a:noFill/>
          <a:ln w="38100" cap="rnd">
            <a:solidFill>
              <a:schemeClr val="accent2"/>
            </a:solidFill>
            <a:prstDash val="sysDot"/>
          </a:ln>
        </p:spPr>
        <p:txBody>
          <a:bodyPr wrap="square" rtlCol="0">
            <a:spAutoFit/>
          </a:bodyPr>
          <a:lstStyle>
            <a:defPPr>
              <a:defRPr lang="en-US"/>
            </a:defPPr>
            <a:lvl1pPr algn="r">
              <a:defRPr sz="4000" b="1"/>
            </a:lvl1pPr>
          </a:lstStyle>
          <a:p>
            <a:pPr algn="ctr"/>
            <a:r>
              <a:rPr lang="en-US" dirty="0">
                <a:solidFill>
                  <a:srgbClr val="005180"/>
                </a:solidFill>
              </a:rPr>
              <a:t> Long Term Care Insurance</a:t>
            </a:r>
            <a:endParaRPr lang="en-US" i="1" dirty="0">
              <a:solidFill>
                <a:srgbClr val="005180"/>
              </a:solidFill>
            </a:endParaRPr>
          </a:p>
        </p:txBody>
      </p:sp>
      <p:sp>
        <p:nvSpPr>
          <p:cNvPr id="4" name="TextBox 3">
            <a:extLst>
              <a:ext uri="{FF2B5EF4-FFF2-40B4-BE49-F238E27FC236}">
                <a16:creationId xmlns:a16="http://schemas.microsoft.com/office/drawing/2014/main" id="{5BC63176-1ED7-8371-3A0E-6A0AAACB646E}"/>
              </a:ext>
            </a:extLst>
          </p:cNvPr>
          <p:cNvSpPr txBox="1"/>
          <p:nvPr/>
        </p:nvSpPr>
        <p:spPr>
          <a:xfrm>
            <a:off x="1264760" y="2209542"/>
            <a:ext cx="3636397" cy="375552"/>
          </a:xfrm>
          <a:prstGeom prst="rect">
            <a:avLst/>
          </a:prstGeom>
          <a:noFill/>
        </p:spPr>
        <p:txBody>
          <a:bodyPr wrap="square">
            <a:spAutoFit/>
          </a:bodyPr>
          <a:lstStyle/>
          <a:p>
            <a:pPr marL="0" marR="0" algn="ctr">
              <a:lnSpc>
                <a:spcPct val="107000"/>
              </a:lnSpc>
              <a:spcBef>
                <a:spcPts val="0"/>
              </a:spcBef>
              <a:spcAft>
                <a:spcPts val="800"/>
              </a:spcAft>
            </a:pPr>
            <a:r>
              <a:rPr lang="en-US" sz="1800" b="1" dirty="0">
                <a:solidFill>
                  <a:srgbClr val="005180"/>
                </a:solidFill>
                <a:effectLst/>
                <a:latin typeface="Calibri" panose="020F0502020204030204" pitchFamily="34" charset="0"/>
                <a:ea typeface="Calibri" panose="020F0502020204030204" pitchFamily="34" charset="0"/>
                <a:cs typeface="Arial" panose="020B0604020202020204" pitchFamily="34" charset="0"/>
              </a:rPr>
              <a:t>Advantages of Group Life + LTC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cxnSp>
        <p:nvCxnSpPr>
          <p:cNvPr id="6" name="Straight Connector 5">
            <a:extLst>
              <a:ext uri="{FF2B5EF4-FFF2-40B4-BE49-F238E27FC236}">
                <a16:creationId xmlns:a16="http://schemas.microsoft.com/office/drawing/2014/main" id="{E77BE65A-84B4-4D7F-112F-BDF5C28144EA}"/>
              </a:ext>
            </a:extLst>
          </p:cNvPr>
          <p:cNvCxnSpPr/>
          <p:nvPr/>
        </p:nvCxnSpPr>
        <p:spPr>
          <a:xfrm>
            <a:off x="1264760" y="2687540"/>
            <a:ext cx="3636397" cy="0"/>
          </a:xfrm>
          <a:prstGeom prst="line">
            <a:avLst/>
          </a:prstGeom>
          <a:ln w="38100">
            <a:solidFill>
              <a:srgbClr val="ED7D31"/>
            </a:solidFill>
          </a:ln>
        </p:spPr>
        <p:style>
          <a:lnRef idx="1">
            <a:schemeClr val="accent1"/>
          </a:lnRef>
          <a:fillRef idx="0">
            <a:schemeClr val="accent1"/>
          </a:fillRef>
          <a:effectRef idx="0">
            <a:schemeClr val="accent1"/>
          </a:effectRef>
          <a:fontRef idx="minor">
            <a:schemeClr val="tx1"/>
          </a:fontRef>
        </p:style>
      </p:cxnSp>
      <p:sp>
        <p:nvSpPr>
          <p:cNvPr id="7" name="Text Box 2">
            <a:extLst>
              <a:ext uri="{FF2B5EF4-FFF2-40B4-BE49-F238E27FC236}">
                <a16:creationId xmlns:a16="http://schemas.microsoft.com/office/drawing/2014/main" id="{749A7F1C-98D2-EC0E-FD97-F3B663BA05F0}"/>
              </a:ext>
            </a:extLst>
          </p:cNvPr>
          <p:cNvSpPr txBox="1">
            <a:spLocks noChangeArrowheads="1"/>
          </p:cNvSpPr>
          <p:nvPr/>
        </p:nvSpPr>
        <p:spPr bwMode="auto">
          <a:xfrm>
            <a:off x="1334168" y="2918502"/>
            <a:ext cx="3636396" cy="1944053"/>
          </a:xfrm>
          <a:prstGeom prst="rect">
            <a:avLst/>
          </a:prstGeom>
          <a:solidFill>
            <a:schemeClr val="bg1"/>
          </a:solidFill>
          <a:ln w="9525">
            <a:noFill/>
            <a:miter lim="800000"/>
            <a:headEnd/>
            <a:tailEnd/>
          </a:ln>
          <a:effectLst>
            <a:outerShdw blurRad="63500" sx="102000" sy="102000" algn="ctr" rotWithShape="0">
              <a:prstClr val="black">
                <a:alpha val="40000"/>
              </a:prstClr>
            </a:outerShdw>
          </a:effectLst>
        </p:spPr>
        <p:txBody>
          <a:bodyPr rot="0" vert="horz" wrap="square" lIns="91440" tIns="45720" rIns="91440" bIns="45720" anchor="t" anchorCtr="0">
            <a:noAutofit/>
          </a:bodyPr>
          <a:lstStyle/>
          <a:p>
            <a:pPr marL="342900" marR="0" lvl="0" indent="-342900">
              <a:lnSpc>
                <a:spcPct val="107000"/>
              </a:lnSpc>
              <a:spcBef>
                <a:spcPts val="0"/>
              </a:spcBef>
              <a:spcAft>
                <a:spcPts val="0"/>
              </a:spcAft>
              <a:buAutoNum type="arabicPeriod"/>
            </a:pPr>
            <a:r>
              <a:rPr lang="en-US" sz="1400" b="1" dirty="0">
                <a:solidFill>
                  <a:srgbClr val="005180"/>
                </a:solidFill>
                <a:effectLst/>
                <a:latin typeface="Calibri" panose="020F0502020204030204" pitchFamily="34" charset="0"/>
                <a:ea typeface="Calibri" panose="020F0502020204030204" pitchFamily="34" charset="0"/>
                <a:cs typeface="Arial" panose="020B0604020202020204" pitchFamily="34" charset="0"/>
              </a:rPr>
              <a:t>Guarantee Issue </a:t>
            </a:r>
            <a:r>
              <a:rPr lang="en-US" sz="1200" b="1" dirty="0">
                <a:solidFill>
                  <a:srgbClr val="005180"/>
                </a:solidFill>
                <a:effectLst/>
                <a:latin typeface="Calibri" panose="020F0502020204030204" pitchFamily="34" charset="0"/>
                <a:ea typeface="Calibri" panose="020F0502020204030204" pitchFamily="34" charset="0"/>
                <a:cs typeface="Arial" panose="020B0604020202020204" pitchFamily="34" charset="0"/>
              </a:rPr>
              <a:t>– </a:t>
            </a:r>
            <a:r>
              <a:rPr lang="en-US" sz="1200" dirty="0">
                <a:effectLst/>
                <a:latin typeface="Calibri" panose="020F0502020204030204" pitchFamily="34" charset="0"/>
                <a:ea typeface="Calibri" panose="020F0502020204030204" pitchFamily="34" charset="0"/>
                <a:cs typeface="Arial" panose="020B0604020202020204" pitchFamily="34" charset="0"/>
              </a:rPr>
              <a:t>no health questions asked during initial enrollment.</a:t>
            </a:r>
          </a:p>
          <a:p>
            <a:pPr marL="342900" marR="0" lvl="0" indent="-342900">
              <a:lnSpc>
                <a:spcPct val="107000"/>
              </a:lnSpc>
              <a:spcBef>
                <a:spcPts val="0"/>
              </a:spcBef>
              <a:spcAft>
                <a:spcPts val="0"/>
              </a:spcAft>
              <a:buAutoNum type="arabicPeriod"/>
            </a:pP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AutoNum type="arabicPeriod"/>
            </a:pPr>
            <a:r>
              <a:rPr lang="en-US" sz="1400" b="1" dirty="0">
                <a:solidFill>
                  <a:srgbClr val="005180"/>
                </a:solidFill>
                <a:effectLst/>
                <a:latin typeface="Calibri" panose="020F0502020204030204" pitchFamily="34" charset="0"/>
                <a:ea typeface="Calibri" panose="020F0502020204030204" pitchFamily="34" charset="0"/>
                <a:cs typeface="Arial" panose="020B0604020202020204" pitchFamily="34" charset="0"/>
              </a:rPr>
              <a:t>Issue Age Rates </a:t>
            </a:r>
            <a:r>
              <a:rPr lang="en-US" sz="1200" b="1" dirty="0">
                <a:solidFill>
                  <a:srgbClr val="005180"/>
                </a:solidFill>
                <a:effectLst/>
                <a:latin typeface="Calibri" panose="020F0502020204030204" pitchFamily="34" charset="0"/>
                <a:ea typeface="Calibri" panose="020F0502020204030204" pitchFamily="34" charset="0"/>
                <a:cs typeface="Arial" panose="020B0604020202020204" pitchFamily="34" charset="0"/>
              </a:rPr>
              <a:t>– </a:t>
            </a:r>
            <a:r>
              <a:rPr lang="en-US" sz="1200" dirty="0">
                <a:effectLst/>
                <a:latin typeface="Calibri" panose="020F0502020204030204" pitchFamily="34" charset="0"/>
                <a:ea typeface="Calibri" panose="020F0502020204030204" pitchFamily="34" charset="0"/>
                <a:cs typeface="Arial" panose="020B0604020202020204" pitchFamily="34" charset="0"/>
              </a:rPr>
              <a:t>based on age when policy is issued.  Rates do not increase with age.</a:t>
            </a:r>
          </a:p>
          <a:p>
            <a:pPr marL="342900" marR="0" lvl="0" indent="-342900">
              <a:lnSpc>
                <a:spcPct val="107000"/>
              </a:lnSpc>
              <a:spcBef>
                <a:spcPts val="0"/>
              </a:spcBef>
              <a:spcAft>
                <a:spcPts val="0"/>
              </a:spcAft>
              <a:buAutoNum type="arabicPeriod"/>
            </a:pP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AutoNum type="arabicPeriod"/>
            </a:pPr>
            <a:r>
              <a:rPr lang="en-US" sz="1400" b="1" dirty="0">
                <a:solidFill>
                  <a:srgbClr val="005180"/>
                </a:solidFill>
                <a:effectLst/>
                <a:latin typeface="Calibri" panose="020F0502020204030204" pitchFamily="34" charset="0"/>
                <a:ea typeface="Calibri" panose="020F0502020204030204" pitchFamily="34" charset="0"/>
                <a:cs typeface="Arial" panose="020B0604020202020204" pitchFamily="34" charset="0"/>
              </a:rPr>
              <a:t>Portable Benefit </a:t>
            </a:r>
            <a:r>
              <a:rPr lang="en-US" sz="1200" b="1" dirty="0">
                <a:solidFill>
                  <a:srgbClr val="005180"/>
                </a:solidFill>
                <a:effectLst/>
                <a:latin typeface="Calibri" panose="020F0502020204030204" pitchFamily="34" charset="0"/>
                <a:ea typeface="Calibri" panose="020F0502020204030204" pitchFamily="34" charset="0"/>
                <a:cs typeface="Arial" panose="020B0604020202020204" pitchFamily="34" charset="0"/>
              </a:rPr>
              <a:t>– </a:t>
            </a:r>
            <a:r>
              <a:rPr lang="en-US" sz="1200" dirty="0">
                <a:effectLst/>
                <a:latin typeface="Calibri" panose="020F0502020204030204" pitchFamily="34" charset="0"/>
                <a:ea typeface="Calibri" panose="020F0502020204030204" pitchFamily="34" charset="0"/>
                <a:cs typeface="Arial" panose="020B0604020202020204" pitchFamily="34" charset="0"/>
              </a:rPr>
              <a:t>employees can take coverage with them at the same rates.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1" name="Table 10">
            <a:extLst>
              <a:ext uri="{FF2B5EF4-FFF2-40B4-BE49-F238E27FC236}">
                <a16:creationId xmlns:a16="http://schemas.microsoft.com/office/drawing/2014/main" id="{7C24E2DB-B3F4-437E-A5F7-43B69D6F9B21}"/>
              </a:ext>
            </a:extLst>
          </p:cNvPr>
          <p:cNvGraphicFramePr>
            <a:graphicFrameLocks noGrp="1"/>
          </p:cNvGraphicFramePr>
          <p:nvPr/>
        </p:nvGraphicFramePr>
        <p:xfrm>
          <a:off x="5889046" y="2853504"/>
          <a:ext cx="5404621" cy="1930754"/>
        </p:xfrm>
        <a:graphic>
          <a:graphicData uri="http://schemas.openxmlformats.org/drawingml/2006/table">
            <a:tbl>
              <a:tblPr firstRow="1" firstCol="1" bandRow="1">
                <a:effectLst>
                  <a:outerShdw blurRad="63500" sx="102000" sy="102000" algn="ctr" rotWithShape="0">
                    <a:prstClr val="black">
                      <a:alpha val="40000"/>
                    </a:prstClr>
                  </a:outerShdw>
                </a:effectLst>
              </a:tblPr>
              <a:tblGrid>
                <a:gridCol w="2217483">
                  <a:extLst>
                    <a:ext uri="{9D8B030D-6E8A-4147-A177-3AD203B41FA5}">
                      <a16:colId xmlns:a16="http://schemas.microsoft.com/office/drawing/2014/main" val="4116876025"/>
                    </a:ext>
                  </a:extLst>
                </a:gridCol>
                <a:gridCol w="1594268">
                  <a:extLst>
                    <a:ext uri="{9D8B030D-6E8A-4147-A177-3AD203B41FA5}">
                      <a16:colId xmlns:a16="http://schemas.microsoft.com/office/drawing/2014/main" val="2820026325"/>
                    </a:ext>
                  </a:extLst>
                </a:gridCol>
                <a:gridCol w="1592870">
                  <a:extLst>
                    <a:ext uri="{9D8B030D-6E8A-4147-A177-3AD203B41FA5}">
                      <a16:colId xmlns:a16="http://schemas.microsoft.com/office/drawing/2014/main" val="2802040235"/>
                    </a:ext>
                  </a:extLst>
                </a:gridCol>
              </a:tblGrid>
              <a:tr h="513554">
                <a:tc>
                  <a:txBody>
                    <a:bodyPr/>
                    <a:lstStyle/>
                    <a:p>
                      <a:pPr marL="0" marR="0" algn="ctr" fontAlgn="base">
                        <a:lnSpc>
                          <a:spcPct val="107000"/>
                        </a:lnSpc>
                        <a:spcBef>
                          <a:spcPts val="0"/>
                        </a:spcBef>
                        <a:spcAft>
                          <a:spcPts val="0"/>
                        </a:spcAft>
                      </a:pPr>
                      <a:r>
                        <a:rPr lang="en-US" sz="1200" b="1" kern="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Benefit Features</a:t>
                      </a:r>
                      <a:r>
                        <a:rPr lang="en-US" sz="1200" kern="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005180"/>
                    </a:solidFill>
                  </a:tcPr>
                </a:tc>
                <a:tc>
                  <a:txBody>
                    <a:bodyPr/>
                    <a:lstStyle/>
                    <a:p>
                      <a:pPr marL="0" marR="0" algn="ctr" fontAlgn="base">
                        <a:lnSpc>
                          <a:spcPct val="107000"/>
                        </a:lnSpc>
                        <a:spcBef>
                          <a:spcPts val="0"/>
                        </a:spcBef>
                        <a:spcAft>
                          <a:spcPts val="0"/>
                        </a:spcAft>
                      </a:pPr>
                      <a:r>
                        <a:rPr lang="en-US" sz="1200" b="1" kern="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Voluntary</a:t>
                      </a:r>
                      <a:r>
                        <a:rPr lang="en-US" sz="1200" kern="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fontAlgn="base">
                        <a:lnSpc>
                          <a:spcPct val="107000"/>
                        </a:lnSpc>
                        <a:spcBef>
                          <a:spcPts val="0"/>
                        </a:spcBef>
                        <a:spcAft>
                          <a:spcPts val="0"/>
                        </a:spcAft>
                      </a:pPr>
                      <a:r>
                        <a:rPr lang="en-US" sz="1200" b="1" kern="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Plan Design</a:t>
                      </a:r>
                      <a:r>
                        <a:rPr lang="en-US" sz="1200" kern="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A6A6A6"/>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F4E78"/>
                    </a:solidFill>
                  </a:tcPr>
                </a:tc>
                <a:tc>
                  <a:txBody>
                    <a:bodyPr/>
                    <a:lstStyle/>
                    <a:p>
                      <a:pPr marL="0" marR="0" algn="ctr" fontAlgn="base">
                        <a:lnSpc>
                          <a:spcPct val="107000"/>
                        </a:lnSpc>
                        <a:spcBef>
                          <a:spcPts val="0"/>
                        </a:spcBef>
                        <a:spcAft>
                          <a:spcPts val="0"/>
                        </a:spcAft>
                      </a:pPr>
                      <a:r>
                        <a:rPr lang="en-US" sz="1200" b="1" kern="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Employer-Funded </a:t>
                      </a:r>
                      <a:r>
                        <a:rPr lang="en-US" sz="1200" kern="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fontAlgn="base">
                        <a:lnSpc>
                          <a:spcPct val="107000"/>
                        </a:lnSpc>
                        <a:spcBef>
                          <a:spcPts val="0"/>
                        </a:spcBef>
                        <a:spcAft>
                          <a:spcPts val="0"/>
                        </a:spcAft>
                      </a:pPr>
                      <a:r>
                        <a:rPr lang="en-US" sz="1200" b="1" kern="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Minimum Plan Design</a:t>
                      </a:r>
                      <a:r>
                        <a:rPr lang="en-US" sz="1200" kern="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F4E78"/>
                    </a:solidFill>
                  </a:tcPr>
                </a:tc>
                <a:extLst>
                  <a:ext uri="{0D108BD9-81ED-4DB2-BD59-A6C34878D82A}">
                    <a16:rowId xmlns:a16="http://schemas.microsoft.com/office/drawing/2014/main" val="528739863"/>
                  </a:ext>
                </a:extLst>
              </a:tr>
              <a:tr h="339809">
                <a:tc>
                  <a:txBody>
                    <a:bodyPr/>
                    <a:lstStyle/>
                    <a:p>
                      <a:pPr marL="0" marR="0" algn="l" fontAlgn="base">
                        <a:lnSpc>
                          <a:spcPct val="107000"/>
                        </a:lnSpc>
                        <a:spcBef>
                          <a:spcPts val="0"/>
                        </a:spcBef>
                        <a:spcAft>
                          <a:spcPts val="0"/>
                        </a:spcAft>
                      </a:pPr>
                      <a:r>
                        <a:rPr lang="en-US" sz="1200" b="1"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 Life Insurance Benefit</a:t>
                      </a:r>
                      <a:endParaRPr lang="en-US" sz="1200" kern="100" dirty="0">
                        <a:solidFill>
                          <a:srgbClr val="00518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0F0F0"/>
                    </a:solidFill>
                  </a:tcPr>
                </a:tc>
                <a:tc>
                  <a:txBody>
                    <a:bodyPr/>
                    <a:lstStyle/>
                    <a:p>
                      <a:pPr marL="0" marR="0" algn="ctr" fontAlgn="base">
                        <a:lnSpc>
                          <a:spcPct val="107000"/>
                        </a:lnSpc>
                        <a:spcBef>
                          <a:spcPts val="0"/>
                        </a:spcBef>
                        <a:spcAft>
                          <a:spcPts val="0"/>
                        </a:spcAft>
                      </a:pPr>
                      <a:r>
                        <a:rPr lang="en-US" sz="1200" b="1"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$50,000</a:t>
                      </a:r>
                      <a:r>
                        <a:rPr lang="en-US" sz="1200"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solidFill>
                          <a:srgbClr val="00518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pPr>
                      <a:r>
                        <a:rPr lang="en-US" sz="1200" b="1"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$10,000</a:t>
                      </a:r>
                      <a:r>
                        <a:rPr lang="en-US" sz="1200"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solidFill>
                          <a:srgbClr val="00518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862133120"/>
                  </a:ext>
                </a:extLst>
              </a:tr>
              <a:tr h="301111">
                <a:tc>
                  <a:txBody>
                    <a:bodyPr/>
                    <a:lstStyle/>
                    <a:p>
                      <a:pPr marL="0" marR="0" algn="l" fontAlgn="base">
                        <a:lnSpc>
                          <a:spcPct val="107000"/>
                        </a:lnSpc>
                        <a:spcBef>
                          <a:spcPts val="0"/>
                        </a:spcBef>
                        <a:spcAft>
                          <a:spcPts val="0"/>
                        </a:spcAft>
                      </a:pPr>
                      <a:r>
                        <a:rPr lang="en-US" sz="1200" b="1"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 LTC Monthly Benefit </a:t>
                      </a:r>
                      <a:r>
                        <a:rPr lang="en-US" sz="1200"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solidFill>
                          <a:srgbClr val="00518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0F0F0"/>
                    </a:solidFill>
                  </a:tcPr>
                </a:tc>
                <a:tc>
                  <a:txBody>
                    <a:bodyPr/>
                    <a:lstStyle/>
                    <a:p>
                      <a:pPr marL="0" marR="0" algn="ctr" fontAlgn="base">
                        <a:lnSpc>
                          <a:spcPct val="107000"/>
                        </a:lnSpc>
                        <a:spcBef>
                          <a:spcPts val="0"/>
                        </a:spcBef>
                        <a:spcAft>
                          <a:spcPts val="0"/>
                        </a:spcAft>
                      </a:pPr>
                      <a:r>
                        <a:rPr lang="en-US" sz="1200"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$2,000 </a:t>
                      </a:r>
                      <a:endParaRPr lang="en-US" sz="1200" kern="100" dirty="0">
                        <a:solidFill>
                          <a:srgbClr val="00518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pPr>
                      <a:r>
                        <a:rPr lang="en-US" sz="1200"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$400 </a:t>
                      </a:r>
                      <a:endParaRPr lang="en-US" sz="1200" kern="100" dirty="0">
                        <a:solidFill>
                          <a:srgbClr val="00518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7666748"/>
                  </a:ext>
                </a:extLst>
              </a:tr>
              <a:tr h="384560">
                <a:tc>
                  <a:txBody>
                    <a:bodyPr/>
                    <a:lstStyle/>
                    <a:p>
                      <a:pPr marL="0" marR="0" algn="l" fontAlgn="base">
                        <a:lnSpc>
                          <a:spcPct val="107000"/>
                        </a:lnSpc>
                        <a:spcBef>
                          <a:spcPts val="0"/>
                        </a:spcBef>
                        <a:spcAft>
                          <a:spcPts val="0"/>
                        </a:spcAft>
                      </a:pPr>
                      <a:r>
                        <a:rPr lang="en-US" sz="1200" b="1"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 LTC Max Benefit</a:t>
                      </a:r>
                      <a:r>
                        <a:rPr lang="en-US" sz="1200"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solidFill>
                          <a:srgbClr val="00518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0F0F0"/>
                    </a:solidFill>
                  </a:tcPr>
                </a:tc>
                <a:tc>
                  <a:txBody>
                    <a:bodyPr/>
                    <a:lstStyle/>
                    <a:p>
                      <a:pPr marL="0" marR="0" algn="ctr" fontAlgn="base">
                        <a:lnSpc>
                          <a:spcPct val="107000"/>
                        </a:lnSpc>
                        <a:spcBef>
                          <a:spcPts val="0"/>
                        </a:spcBef>
                        <a:spcAft>
                          <a:spcPts val="0"/>
                        </a:spcAft>
                      </a:pPr>
                      <a:r>
                        <a:rPr lang="en-US" sz="1200" b="1"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$100,000</a:t>
                      </a:r>
                      <a:r>
                        <a:rPr lang="en-US" sz="1200"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solidFill>
                          <a:srgbClr val="00518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pPr>
                      <a:r>
                        <a:rPr lang="en-US" sz="1200" b="1"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$20,000</a:t>
                      </a:r>
                      <a:r>
                        <a:rPr lang="en-US" sz="1200"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solidFill>
                          <a:srgbClr val="00518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5780249"/>
                  </a:ext>
                </a:extLst>
              </a:tr>
              <a:tr h="391720">
                <a:tc>
                  <a:txBody>
                    <a:bodyPr/>
                    <a:lstStyle/>
                    <a:p>
                      <a:pPr marL="0" marR="0" algn="l" fontAlgn="base">
                        <a:lnSpc>
                          <a:spcPct val="107000"/>
                        </a:lnSpc>
                        <a:spcBef>
                          <a:spcPts val="0"/>
                        </a:spcBef>
                        <a:spcAft>
                          <a:spcPts val="0"/>
                        </a:spcAft>
                      </a:pPr>
                      <a:r>
                        <a:rPr lang="en-US" sz="1200" b="1" kern="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Monthly Premium </a:t>
                      </a:r>
                      <a:endParaRPr lang="en-US" sz="12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48E00"/>
                    </a:solidFill>
                  </a:tcPr>
                </a:tc>
                <a:tc>
                  <a:txBody>
                    <a:bodyPr/>
                    <a:lstStyle/>
                    <a:p>
                      <a:pPr marL="0" marR="0" algn="ctr" fontAlgn="base">
                        <a:lnSpc>
                          <a:spcPct val="107000"/>
                        </a:lnSpc>
                        <a:spcBef>
                          <a:spcPts val="0"/>
                        </a:spcBef>
                        <a:spcAft>
                          <a:spcPts val="0"/>
                        </a:spcAft>
                      </a:pPr>
                      <a:r>
                        <a:rPr lang="en-US" sz="1200" b="1"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40-year-old</a:t>
                      </a:r>
                      <a:r>
                        <a:rPr lang="en-US" sz="1200"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solidFill>
                          <a:srgbClr val="00518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fontAlgn="base">
                        <a:lnSpc>
                          <a:spcPct val="107000"/>
                        </a:lnSpc>
                        <a:spcBef>
                          <a:spcPts val="0"/>
                        </a:spcBef>
                        <a:spcAft>
                          <a:spcPts val="0"/>
                        </a:spcAft>
                      </a:pPr>
                      <a:r>
                        <a:rPr lang="en-US" sz="1200" b="1"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$30 - $60 </a:t>
                      </a:r>
                      <a:r>
                        <a:rPr lang="en-US" sz="1200"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solidFill>
                          <a:srgbClr val="00518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0DD"/>
                    </a:solidFill>
                  </a:tcPr>
                </a:tc>
                <a:tc>
                  <a:txBody>
                    <a:bodyPr/>
                    <a:lstStyle/>
                    <a:p>
                      <a:pPr marL="0" marR="0" algn="ctr" fontAlgn="base">
                        <a:lnSpc>
                          <a:spcPct val="107000"/>
                        </a:lnSpc>
                        <a:spcBef>
                          <a:spcPts val="0"/>
                        </a:spcBef>
                        <a:spcAft>
                          <a:spcPts val="0"/>
                        </a:spcAft>
                      </a:pPr>
                      <a:r>
                        <a:rPr lang="en-US" sz="1200" b="1"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Per Employee</a:t>
                      </a:r>
                      <a:r>
                        <a:rPr lang="en-US" sz="1200"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solidFill>
                          <a:srgbClr val="00518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fontAlgn="base">
                        <a:lnSpc>
                          <a:spcPct val="107000"/>
                        </a:lnSpc>
                        <a:spcBef>
                          <a:spcPts val="0"/>
                        </a:spcBef>
                        <a:spcAft>
                          <a:spcPts val="0"/>
                        </a:spcAft>
                      </a:pPr>
                      <a:r>
                        <a:rPr lang="en-US" sz="1200" b="1"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$5 - $30 </a:t>
                      </a:r>
                      <a:r>
                        <a:rPr lang="en-US" sz="1200" kern="0" dirty="0">
                          <a:solidFill>
                            <a:srgbClr val="00518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kern="100" dirty="0">
                        <a:solidFill>
                          <a:srgbClr val="00518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0DD"/>
                    </a:solidFill>
                  </a:tcPr>
                </a:tc>
                <a:extLst>
                  <a:ext uri="{0D108BD9-81ED-4DB2-BD59-A6C34878D82A}">
                    <a16:rowId xmlns:a16="http://schemas.microsoft.com/office/drawing/2014/main" val="1563576695"/>
                  </a:ext>
                </a:extLst>
              </a:tr>
            </a:tbl>
          </a:graphicData>
        </a:graphic>
      </p:graphicFrame>
      <p:sp>
        <p:nvSpPr>
          <p:cNvPr id="12" name="TextBox 11">
            <a:extLst>
              <a:ext uri="{FF2B5EF4-FFF2-40B4-BE49-F238E27FC236}">
                <a16:creationId xmlns:a16="http://schemas.microsoft.com/office/drawing/2014/main" id="{FAAF60C3-B120-5635-9A46-8CE1B7019E6C}"/>
              </a:ext>
            </a:extLst>
          </p:cNvPr>
          <p:cNvSpPr txBox="1"/>
          <p:nvPr/>
        </p:nvSpPr>
        <p:spPr>
          <a:xfrm>
            <a:off x="5889046" y="2209542"/>
            <a:ext cx="5404621" cy="375552"/>
          </a:xfrm>
          <a:prstGeom prst="rect">
            <a:avLst/>
          </a:prstGeom>
          <a:noFill/>
        </p:spPr>
        <p:txBody>
          <a:bodyPr wrap="square">
            <a:spAutoFit/>
          </a:bodyPr>
          <a:lstStyle/>
          <a:p>
            <a:pPr marL="0" marR="0" algn="ctr">
              <a:lnSpc>
                <a:spcPct val="107000"/>
              </a:lnSpc>
              <a:spcBef>
                <a:spcPts val="0"/>
              </a:spcBef>
              <a:spcAft>
                <a:spcPts val="800"/>
              </a:spcAft>
            </a:pPr>
            <a:r>
              <a:rPr lang="en-US" b="1" dirty="0">
                <a:solidFill>
                  <a:srgbClr val="005180"/>
                </a:solidFill>
                <a:latin typeface="Calibri" panose="020F0502020204030204" pitchFamily="34" charset="0"/>
                <a:ea typeface="Calibri" panose="020F0502020204030204" pitchFamily="34" charset="0"/>
                <a:cs typeface="Arial" panose="020B0604020202020204" pitchFamily="34" charset="0"/>
              </a:rPr>
              <a:t>Illustrative</a:t>
            </a:r>
            <a:r>
              <a:rPr lang="en-US" sz="1800" b="1" dirty="0">
                <a:solidFill>
                  <a:srgbClr val="005180"/>
                </a:solidFill>
                <a:effectLst/>
                <a:latin typeface="Calibri" panose="020F0502020204030204" pitchFamily="34" charset="0"/>
                <a:ea typeface="Calibri" panose="020F0502020204030204" pitchFamily="34" charset="0"/>
                <a:cs typeface="Arial" panose="020B0604020202020204" pitchFamily="34" charset="0"/>
              </a:rPr>
              <a:t> Plan Design and Premiums</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cxnSp>
        <p:nvCxnSpPr>
          <p:cNvPr id="13" name="Straight Connector 12">
            <a:extLst>
              <a:ext uri="{FF2B5EF4-FFF2-40B4-BE49-F238E27FC236}">
                <a16:creationId xmlns:a16="http://schemas.microsoft.com/office/drawing/2014/main" id="{094E5D05-B61B-26F6-37D9-6D639E9A6512}"/>
              </a:ext>
            </a:extLst>
          </p:cNvPr>
          <p:cNvCxnSpPr>
            <a:cxnSpLocks/>
          </p:cNvCxnSpPr>
          <p:nvPr/>
        </p:nvCxnSpPr>
        <p:spPr>
          <a:xfrm>
            <a:off x="5889046" y="2687540"/>
            <a:ext cx="5404621" cy="0"/>
          </a:xfrm>
          <a:prstGeom prst="line">
            <a:avLst/>
          </a:prstGeom>
          <a:ln w="38100">
            <a:solidFill>
              <a:srgbClr val="ED7D3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4B3CD9B4-54AA-7407-1750-1314E6615553}"/>
              </a:ext>
            </a:extLst>
          </p:cNvPr>
          <p:cNvSpPr/>
          <p:nvPr/>
        </p:nvSpPr>
        <p:spPr>
          <a:xfrm>
            <a:off x="5623133" y="2135025"/>
            <a:ext cx="5859566" cy="304372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5721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CCB67C6D-2C95-7218-1458-6E5DF05A1E7E}"/>
              </a:ext>
            </a:extLst>
          </p:cNvPr>
          <p:cNvSpPr/>
          <p:nvPr/>
        </p:nvSpPr>
        <p:spPr>
          <a:xfrm>
            <a:off x="0" y="1603053"/>
            <a:ext cx="12090393" cy="1006401"/>
          </a:xfrm>
          <a:prstGeom prst="rect">
            <a:avLst/>
          </a:prstGeom>
          <a:solidFill>
            <a:srgbClr val="0051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peech Bubble: Rectangle with Corners Rounded 2">
            <a:extLst>
              <a:ext uri="{FF2B5EF4-FFF2-40B4-BE49-F238E27FC236}">
                <a16:creationId xmlns:a16="http://schemas.microsoft.com/office/drawing/2014/main" id="{030FAF9F-AE84-A57F-0565-852D82479725}"/>
              </a:ext>
            </a:extLst>
          </p:cNvPr>
          <p:cNvSpPr/>
          <p:nvPr/>
        </p:nvSpPr>
        <p:spPr>
          <a:xfrm rot="10800000">
            <a:off x="64854" y="3006898"/>
            <a:ext cx="2988353" cy="2031326"/>
          </a:xfrm>
          <a:prstGeom prst="wedgeRoundRectCallout">
            <a:avLst/>
          </a:prstGeom>
          <a:solidFill>
            <a:srgbClr val="89CD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peech Bubble: Rectangle with Corners Rounded 3">
            <a:extLst>
              <a:ext uri="{FF2B5EF4-FFF2-40B4-BE49-F238E27FC236}">
                <a16:creationId xmlns:a16="http://schemas.microsoft.com/office/drawing/2014/main" id="{B8B182F8-5922-56DA-5FF3-9AB2B7F736DA}"/>
              </a:ext>
            </a:extLst>
          </p:cNvPr>
          <p:cNvSpPr/>
          <p:nvPr/>
        </p:nvSpPr>
        <p:spPr>
          <a:xfrm rot="10800000">
            <a:off x="3100092" y="2980035"/>
            <a:ext cx="2988353" cy="2008682"/>
          </a:xfrm>
          <a:prstGeom prst="wedgeRoundRectCallout">
            <a:avLst/>
          </a:prstGeom>
          <a:solidFill>
            <a:srgbClr val="BFBF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peech Bubble: Rectangle with Corners Rounded 5">
            <a:extLst>
              <a:ext uri="{FF2B5EF4-FFF2-40B4-BE49-F238E27FC236}">
                <a16:creationId xmlns:a16="http://schemas.microsoft.com/office/drawing/2014/main" id="{042D1090-F4D4-8581-D8E6-0E99BE735E9F}"/>
              </a:ext>
            </a:extLst>
          </p:cNvPr>
          <p:cNvSpPr/>
          <p:nvPr/>
        </p:nvSpPr>
        <p:spPr>
          <a:xfrm rot="10800000">
            <a:off x="6129267" y="2981901"/>
            <a:ext cx="3047462" cy="1990488"/>
          </a:xfrm>
          <a:prstGeom prst="wedgeRoundRectCallout">
            <a:avLst/>
          </a:prstGeom>
          <a:solidFill>
            <a:srgbClr val="FFB75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E724758-3B68-F473-F299-B343BDE17482}"/>
              </a:ext>
            </a:extLst>
          </p:cNvPr>
          <p:cNvSpPr txBox="1"/>
          <p:nvPr/>
        </p:nvSpPr>
        <p:spPr>
          <a:xfrm>
            <a:off x="116691" y="1799418"/>
            <a:ext cx="3146396" cy="338554"/>
          </a:xfrm>
          <a:prstGeom prst="rect">
            <a:avLst/>
          </a:prstGeom>
          <a:noFill/>
        </p:spPr>
        <p:txBody>
          <a:bodyPr wrap="square" rtlCol="0">
            <a:spAutoFit/>
          </a:bodyPr>
          <a:lstStyle/>
          <a:p>
            <a:pPr algn="ctr"/>
            <a:r>
              <a:rPr lang="en-US" sz="1600" b="1" dirty="0">
                <a:solidFill>
                  <a:schemeClr val="bg1"/>
                </a:solidFill>
              </a:rPr>
              <a:t>New York Life</a:t>
            </a:r>
          </a:p>
        </p:txBody>
      </p:sp>
      <p:sp>
        <p:nvSpPr>
          <p:cNvPr id="11" name="TextBox 10">
            <a:extLst>
              <a:ext uri="{FF2B5EF4-FFF2-40B4-BE49-F238E27FC236}">
                <a16:creationId xmlns:a16="http://schemas.microsoft.com/office/drawing/2014/main" id="{7A63EA8A-F328-EF90-7748-6DD4FC7FC157}"/>
              </a:ext>
            </a:extLst>
          </p:cNvPr>
          <p:cNvSpPr txBox="1"/>
          <p:nvPr/>
        </p:nvSpPr>
        <p:spPr>
          <a:xfrm>
            <a:off x="200588" y="3021106"/>
            <a:ext cx="2882883" cy="2031325"/>
          </a:xfrm>
          <a:prstGeom prst="rect">
            <a:avLst/>
          </a:prstGeom>
          <a:noFill/>
        </p:spPr>
        <p:txBody>
          <a:bodyPr wrap="square" rtlCol="0">
            <a:spAutoFit/>
          </a:bodyPr>
          <a:lstStyle/>
          <a:p>
            <a:r>
              <a:rPr lang="en-US" sz="1400" b="1" dirty="0"/>
              <a:t>The top five benefits employees are most interested in receiving: </a:t>
            </a:r>
            <a:r>
              <a:rPr lang="en-US" sz="1400" dirty="0"/>
              <a:t>Employer match on a 401(k) or other retirement savings plan (74%), Supplemental health insurance (50%), Flexible work arrangements (48%), Mental health support/access to resources (38%) </a:t>
            </a:r>
            <a:r>
              <a:rPr lang="en-US" sz="1400" b="1" dirty="0"/>
              <a:t>and Long-term care insurance (37%).</a:t>
            </a:r>
          </a:p>
        </p:txBody>
      </p:sp>
      <p:sp>
        <p:nvSpPr>
          <p:cNvPr id="13" name="TextBox 12">
            <a:extLst>
              <a:ext uri="{FF2B5EF4-FFF2-40B4-BE49-F238E27FC236}">
                <a16:creationId xmlns:a16="http://schemas.microsoft.com/office/drawing/2014/main" id="{2C9924CA-5A3F-9E60-AA5E-4C976B91140C}"/>
              </a:ext>
            </a:extLst>
          </p:cNvPr>
          <p:cNvSpPr txBox="1"/>
          <p:nvPr/>
        </p:nvSpPr>
        <p:spPr>
          <a:xfrm>
            <a:off x="1642030" y="205400"/>
            <a:ext cx="8371764" cy="707886"/>
          </a:xfrm>
          <a:prstGeom prst="rect">
            <a:avLst/>
          </a:prstGeom>
          <a:noFill/>
          <a:ln w="38100" cap="rnd">
            <a:solidFill>
              <a:schemeClr val="accent2"/>
            </a:solidFill>
            <a:prstDash val="sysDot"/>
          </a:ln>
        </p:spPr>
        <p:txBody>
          <a:bodyPr wrap="square" rtlCol="0">
            <a:spAutoFit/>
          </a:bodyPr>
          <a:lstStyle>
            <a:defPPr>
              <a:defRPr lang="en-US"/>
            </a:defPPr>
            <a:lvl1pPr algn="r">
              <a:defRPr sz="4000" b="1"/>
            </a:lvl1pPr>
          </a:lstStyle>
          <a:p>
            <a:pPr algn="ctr"/>
            <a:r>
              <a:rPr lang="en-US" dirty="0">
                <a:solidFill>
                  <a:srgbClr val="005180"/>
                </a:solidFill>
              </a:rPr>
              <a:t> Employer LTC Benefit Strategies</a:t>
            </a:r>
            <a:endParaRPr lang="en-US" i="1" dirty="0">
              <a:solidFill>
                <a:srgbClr val="005180"/>
              </a:solidFill>
            </a:endParaRPr>
          </a:p>
        </p:txBody>
      </p:sp>
      <p:sp>
        <p:nvSpPr>
          <p:cNvPr id="15" name="TextBox 14">
            <a:extLst>
              <a:ext uri="{FF2B5EF4-FFF2-40B4-BE49-F238E27FC236}">
                <a16:creationId xmlns:a16="http://schemas.microsoft.com/office/drawing/2014/main" id="{9603DAE6-53A0-8C65-63FE-A586ECA8F044}"/>
              </a:ext>
            </a:extLst>
          </p:cNvPr>
          <p:cNvSpPr txBox="1"/>
          <p:nvPr/>
        </p:nvSpPr>
        <p:spPr>
          <a:xfrm>
            <a:off x="3464834" y="1728825"/>
            <a:ext cx="2460691" cy="677108"/>
          </a:xfrm>
          <a:prstGeom prst="rect">
            <a:avLst/>
          </a:prstGeom>
          <a:noFill/>
        </p:spPr>
        <p:txBody>
          <a:bodyPr wrap="square">
            <a:spAutoFit/>
          </a:bodyPr>
          <a:lstStyle/>
          <a:p>
            <a:pPr algn="ctr"/>
            <a:r>
              <a:rPr lang="en-US" sz="1600" b="1" dirty="0">
                <a:solidFill>
                  <a:schemeClr val="bg1"/>
                </a:solidFill>
              </a:rPr>
              <a:t>KFF</a:t>
            </a:r>
          </a:p>
          <a:p>
            <a:pPr algn="ctr"/>
            <a:r>
              <a:rPr lang="en-US" sz="1100" b="1" dirty="0">
                <a:solidFill>
                  <a:schemeClr val="bg1"/>
                </a:solidFill>
              </a:rPr>
              <a:t>Formerly Known as the Kaiser Family Foundation</a:t>
            </a:r>
          </a:p>
        </p:txBody>
      </p:sp>
      <p:sp>
        <p:nvSpPr>
          <p:cNvPr id="16" name="Speech Bubble: Rectangle with Corners Rounded 15">
            <a:extLst>
              <a:ext uri="{FF2B5EF4-FFF2-40B4-BE49-F238E27FC236}">
                <a16:creationId xmlns:a16="http://schemas.microsoft.com/office/drawing/2014/main" id="{69D7D2E9-69E1-7D81-19ED-37816D4A0CC8}"/>
              </a:ext>
            </a:extLst>
          </p:cNvPr>
          <p:cNvSpPr/>
          <p:nvPr/>
        </p:nvSpPr>
        <p:spPr>
          <a:xfrm rot="10800000">
            <a:off x="9225712" y="3009798"/>
            <a:ext cx="2906519" cy="1954426"/>
          </a:xfrm>
          <a:prstGeom prst="wedgeRoundRectCallout">
            <a:avLst/>
          </a:prstGeom>
          <a:solidFill>
            <a:srgbClr val="CEEA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90FE1681-536C-9A96-C9D9-0C1FF2C43D5E}"/>
              </a:ext>
            </a:extLst>
          </p:cNvPr>
          <p:cNvSpPr txBox="1"/>
          <p:nvPr/>
        </p:nvSpPr>
        <p:spPr>
          <a:xfrm>
            <a:off x="9176729" y="1833613"/>
            <a:ext cx="2460691" cy="338554"/>
          </a:xfrm>
          <a:prstGeom prst="rect">
            <a:avLst/>
          </a:prstGeom>
          <a:noFill/>
        </p:spPr>
        <p:txBody>
          <a:bodyPr wrap="square">
            <a:spAutoFit/>
          </a:bodyPr>
          <a:lstStyle/>
          <a:p>
            <a:pPr algn="ctr"/>
            <a:r>
              <a:rPr lang="en-US" sz="1600" b="1" dirty="0">
                <a:solidFill>
                  <a:schemeClr val="bg1"/>
                </a:solidFill>
                <a:effectLst/>
                <a:latin typeface="Calibri" panose="020F0502020204030204" pitchFamily="34" charset="0"/>
                <a:ea typeface="Times New Roman" panose="02020603050405020304" pitchFamily="18" charset="0"/>
              </a:rPr>
              <a:t>Gallagher</a:t>
            </a:r>
            <a:endParaRPr lang="en-US" sz="1600" b="1" dirty="0">
              <a:solidFill>
                <a:schemeClr val="bg1"/>
              </a:solidFill>
            </a:endParaRPr>
          </a:p>
        </p:txBody>
      </p:sp>
      <p:sp>
        <p:nvSpPr>
          <p:cNvPr id="18" name="TextBox 17">
            <a:extLst>
              <a:ext uri="{FF2B5EF4-FFF2-40B4-BE49-F238E27FC236}">
                <a16:creationId xmlns:a16="http://schemas.microsoft.com/office/drawing/2014/main" id="{B38F5886-D61B-E75C-37F8-FDEE120675A7}"/>
              </a:ext>
            </a:extLst>
          </p:cNvPr>
          <p:cNvSpPr txBox="1"/>
          <p:nvPr/>
        </p:nvSpPr>
        <p:spPr>
          <a:xfrm>
            <a:off x="6419614" y="1799418"/>
            <a:ext cx="2460691" cy="338554"/>
          </a:xfrm>
          <a:prstGeom prst="rect">
            <a:avLst/>
          </a:prstGeom>
          <a:noFill/>
        </p:spPr>
        <p:txBody>
          <a:bodyPr wrap="square">
            <a:spAutoFit/>
          </a:bodyPr>
          <a:lstStyle/>
          <a:p>
            <a:pPr algn="ctr"/>
            <a:r>
              <a:rPr lang="en-US" sz="1600" b="1" dirty="0">
                <a:solidFill>
                  <a:schemeClr val="bg1"/>
                </a:solidFill>
              </a:rPr>
              <a:t>Buck Consulting</a:t>
            </a:r>
          </a:p>
        </p:txBody>
      </p:sp>
      <p:sp>
        <p:nvSpPr>
          <p:cNvPr id="19" name="TextBox 18">
            <a:extLst>
              <a:ext uri="{FF2B5EF4-FFF2-40B4-BE49-F238E27FC236}">
                <a16:creationId xmlns:a16="http://schemas.microsoft.com/office/drawing/2014/main" id="{0C22FA10-6FD0-09A5-A98E-E5C203650DEE}"/>
              </a:ext>
            </a:extLst>
          </p:cNvPr>
          <p:cNvSpPr txBox="1"/>
          <p:nvPr/>
        </p:nvSpPr>
        <p:spPr>
          <a:xfrm>
            <a:off x="6461684" y="3144269"/>
            <a:ext cx="2530929" cy="1600438"/>
          </a:xfrm>
          <a:prstGeom prst="rect">
            <a:avLst/>
          </a:prstGeom>
          <a:noFill/>
        </p:spPr>
        <p:txBody>
          <a:bodyPr wrap="square" rtlCol="0">
            <a:spAutoFit/>
          </a:bodyPr>
          <a:lstStyle/>
          <a:p>
            <a:r>
              <a:rPr lang="en-US" sz="1400" kern="0" dirty="0">
                <a:latin typeface="Calibri" panose="020F0502020204030204" pitchFamily="34" charset="0"/>
                <a:ea typeface="Calibri" panose="020F0502020204030204" pitchFamily="34" charset="0"/>
              </a:rPr>
              <a:t>C</a:t>
            </a:r>
            <a:r>
              <a:rPr lang="en-US" sz="1400" kern="0" dirty="0">
                <a:effectLst/>
                <a:latin typeface="Calibri" panose="020F0502020204030204" pitchFamily="34" charset="0"/>
                <a:ea typeface="Calibri" panose="020F0502020204030204" pitchFamily="34" charset="0"/>
              </a:rPr>
              <a:t>urrently about 25% of employers offer </a:t>
            </a:r>
            <a:r>
              <a:rPr lang="en-US" sz="1400" kern="0" dirty="0" err="1">
                <a:effectLst/>
                <a:latin typeface="Calibri" panose="020F0502020204030204" pitchFamily="34" charset="0"/>
                <a:ea typeface="Calibri" panose="020F0502020204030204" pitchFamily="34" charset="0"/>
              </a:rPr>
              <a:t>LTCi</a:t>
            </a:r>
            <a:r>
              <a:rPr lang="en-US" sz="1400" kern="0" dirty="0">
                <a:effectLst/>
                <a:latin typeface="Calibri" panose="020F0502020204030204" pitchFamily="34" charset="0"/>
                <a:ea typeface="Calibri" panose="020F0502020204030204" pitchFamily="34" charset="0"/>
              </a:rPr>
              <a:t>, recent survey data shows that </a:t>
            </a:r>
            <a:r>
              <a:rPr lang="en-US" sz="1400" b="1" kern="0" dirty="0">
                <a:effectLst/>
                <a:latin typeface="Calibri" panose="020F0502020204030204" pitchFamily="34" charset="0"/>
                <a:ea typeface="Calibri" panose="020F0502020204030204" pitchFamily="34" charset="0"/>
              </a:rPr>
              <a:t>66% of employers plan to do something with respect to Long-Term Care and will look at it in the coming year. </a:t>
            </a:r>
            <a:endParaRPr lang="en-US" sz="1400" b="1" dirty="0"/>
          </a:p>
        </p:txBody>
      </p:sp>
      <p:sp>
        <p:nvSpPr>
          <p:cNvPr id="20" name="TextBox 19">
            <a:extLst>
              <a:ext uri="{FF2B5EF4-FFF2-40B4-BE49-F238E27FC236}">
                <a16:creationId xmlns:a16="http://schemas.microsoft.com/office/drawing/2014/main" id="{41A2E9E4-909C-E1C7-F649-03B2789A6F8B}"/>
              </a:ext>
            </a:extLst>
          </p:cNvPr>
          <p:cNvSpPr txBox="1"/>
          <p:nvPr/>
        </p:nvSpPr>
        <p:spPr>
          <a:xfrm>
            <a:off x="3357765" y="3222342"/>
            <a:ext cx="2567760" cy="1600438"/>
          </a:xfrm>
          <a:prstGeom prst="rect">
            <a:avLst/>
          </a:prstGeom>
          <a:noFill/>
        </p:spPr>
        <p:txBody>
          <a:bodyPr wrap="square">
            <a:spAutoFit/>
          </a:bodyPr>
          <a:lstStyle/>
          <a:p>
            <a:r>
              <a:rPr lang="en-US" sz="1400" b="1" dirty="0"/>
              <a:t>25% of employers offering health benefits also offer LTC insurance</a:t>
            </a:r>
            <a:r>
              <a:rPr lang="en-US" sz="1400" dirty="0"/>
              <a:t>.  Of those employers offering LTC insurance, </a:t>
            </a:r>
            <a:r>
              <a:rPr lang="en-US" sz="1400" b="1" dirty="0"/>
              <a:t>39% contribute toward the cost of the plan through employer-funding</a:t>
            </a:r>
            <a:r>
              <a:rPr lang="en-US" sz="1400" dirty="0"/>
              <a:t>.  </a:t>
            </a:r>
          </a:p>
        </p:txBody>
      </p:sp>
      <p:sp>
        <p:nvSpPr>
          <p:cNvPr id="23" name="TextBox 22">
            <a:extLst>
              <a:ext uri="{FF2B5EF4-FFF2-40B4-BE49-F238E27FC236}">
                <a16:creationId xmlns:a16="http://schemas.microsoft.com/office/drawing/2014/main" id="{D14FA527-ACBC-9F4C-3114-0221DF00022D}"/>
              </a:ext>
            </a:extLst>
          </p:cNvPr>
          <p:cNvSpPr txBox="1"/>
          <p:nvPr/>
        </p:nvSpPr>
        <p:spPr>
          <a:xfrm>
            <a:off x="9509146" y="3359712"/>
            <a:ext cx="2451512" cy="1169551"/>
          </a:xfrm>
          <a:prstGeom prst="rect">
            <a:avLst/>
          </a:prstGeom>
          <a:noFill/>
        </p:spPr>
        <p:txBody>
          <a:bodyPr wrap="square">
            <a:spAutoFit/>
          </a:bodyPr>
          <a:lstStyle/>
          <a:p>
            <a:r>
              <a:rPr lang="en-US" sz="1400" dirty="0">
                <a:effectLst/>
                <a:latin typeface="Calibri" panose="020F0502020204030204" pitchFamily="34" charset="0"/>
                <a:ea typeface="Times New Roman" panose="02020603050405020304" pitchFamily="18" charset="0"/>
              </a:rPr>
              <a:t>In 2022, 16% of employers surveyed were interested in offering LTC insurance.  </a:t>
            </a:r>
          </a:p>
          <a:p>
            <a:r>
              <a:rPr lang="en-US" sz="1400" b="1" dirty="0">
                <a:effectLst/>
                <a:latin typeface="Calibri" panose="020F0502020204030204" pitchFamily="34" charset="0"/>
                <a:ea typeface="Times New Roman" panose="02020603050405020304" pitchFamily="18" charset="0"/>
              </a:rPr>
              <a:t>That number increased to 28% in 2023.</a:t>
            </a:r>
            <a:endParaRPr lang="en-US" sz="1400" b="1" dirty="0"/>
          </a:p>
        </p:txBody>
      </p:sp>
      <p:grpSp>
        <p:nvGrpSpPr>
          <p:cNvPr id="5" name="Group 4">
            <a:extLst>
              <a:ext uri="{FF2B5EF4-FFF2-40B4-BE49-F238E27FC236}">
                <a16:creationId xmlns:a16="http://schemas.microsoft.com/office/drawing/2014/main" id="{8FF010D9-C52A-FC64-D3B4-EB5303734B52}"/>
              </a:ext>
            </a:extLst>
          </p:cNvPr>
          <p:cNvGrpSpPr/>
          <p:nvPr/>
        </p:nvGrpSpPr>
        <p:grpSpPr>
          <a:xfrm>
            <a:off x="2611745" y="6229845"/>
            <a:ext cx="7235214" cy="374220"/>
            <a:chOff x="4146617" y="9452550"/>
            <a:chExt cx="10852820" cy="561330"/>
          </a:xfrm>
        </p:grpSpPr>
        <p:pic>
          <p:nvPicPr>
            <p:cNvPr id="7" name="Picture 6" descr="Text&#10;&#10;Description automatically generated">
              <a:extLst>
                <a:ext uri="{FF2B5EF4-FFF2-40B4-BE49-F238E27FC236}">
                  <a16:creationId xmlns:a16="http://schemas.microsoft.com/office/drawing/2014/main" id="{F8A95964-DAD7-CC6C-F220-E59FFFE13136}"/>
                </a:ext>
              </a:extLst>
            </p:cNvPr>
            <p:cNvPicPr>
              <a:picLocks noChangeAspect="1"/>
            </p:cNvPicPr>
            <p:nvPr/>
          </p:nvPicPr>
          <p:blipFill>
            <a:blip r:embed="rId3"/>
            <a:stretch>
              <a:fillRect/>
            </a:stretch>
          </p:blipFill>
          <p:spPr>
            <a:xfrm>
              <a:off x="7740675" y="9452550"/>
              <a:ext cx="2806650" cy="561330"/>
            </a:xfrm>
            <a:prstGeom prst="rect">
              <a:avLst/>
            </a:prstGeom>
          </p:spPr>
        </p:pic>
        <p:sp>
          <p:nvSpPr>
            <p:cNvPr id="8" name="TextBox 7">
              <a:extLst>
                <a:ext uri="{FF2B5EF4-FFF2-40B4-BE49-F238E27FC236}">
                  <a16:creationId xmlns:a16="http://schemas.microsoft.com/office/drawing/2014/main" id="{54D3EED5-9386-5080-17D9-4BF115D686C2}"/>
                </a:ext>
              </a:extLst>
            </p:cNvPr>
            <p:cNvSpPr txBox="1"/>
            <p:nvPr/>
          </p:nvSpPr>
          <p:spPr>
            <a:xfrm>
              <a:off x="4146617" y="9527778"/>
              <a:ext cx="1339782" cy="415499"/>
            </a:xfrm>
            <a:prstGeom prst="rect">
              <a:avLst/>
            </a:prstGeom>
            <a:noFill/>
          </p:spPr>
          <p:txBody>
            <a:bodyPr wrap="square" lIns="91440" tIns="45720" rIns="91440" bIns="45720" anchor="t">
              <a:spAutoFit/>
            </a:bodyPr>
            <a:lstStyle/>
            <a:p>
              <a:pPr defTabSz="609585">
                <a:buClr>
                  <a:srgbClr val="000000"/>
                </a:buClr>
              </a:pPr>
              <a:r>
                <a:rPr lang="en-US" sz="1200" kern="0">
                  <a:solidFill>
                    <a:srgbClr val="000000"/>
                  </a:solidFill>
                  <a:latin typeface="Calibri"/>
                  <a:ea typeface="Calibri"/>
                  <a:cs typeface="Calibri"/>
                  <a:sym typeface="Arial"/>
                </a:rPr>
                <a:t>© 2024</a:t>
              </a:r>
              <a:endParaRPr lang="en-US" sz="1200" kern="0">
                <a:solidFill>
                  <a:srgbClr val="000000">
                    <a:lumMod val="50000"/>
                    <a:lumOff val="50000"/>
                  </a:srgbClr>
                </a:solidFill>
                <a:latin typeface="Calibri" panose="020F0502020204030204" pitchFamily="34" charset="0"/>
                <a:cs typeface="Calibri" panose="020F0502020204030204" pitchFamily="34" charset="0"/>
                <a:sym typeface="Arial"/>
              </a:endParaRPr>
            </a:p>
          </p:txBody>
        </p:sp>
        <p:sp>
          <p:nvSpPr>
            <p:cNvPr id="9" name="TextBox 8">
              <a:extLst>
                <a:ext uri="{FF2B5EF4-FFF2-40B4-BE49-F238E27FC236}">
                  <a16:creationId xmlns:a16="http://schemas.microsoft.com/office/drawing/2014/main" id="{26B25F83-E815-DF92-214D-4D053E5DE651}"/>
                </a:ext>
              </a:extLst>
            </p:cNvPr>
            <p:cNvSpPr txBox="1"/>
            <p:nvPr/>
          </p:nvSpPr>
          <p:spPr>
            <a:xfrm>
              <a:off x="12192787" y="9527778"/>
              <a:ext cx="2806650" cy="415499"/>
            </a:xfrm>
            <a:prstGeom prst="rect">
              <a:avLst/>
            </a:prstGeom>
            <a:noFill/>
          </p:spPr>
          <p:txBody>
            <a:bodyPr wrap="square">
              <a:spAutoFit/>
            </a:bodyPr>
            <a:lstStyle/>
            <a:p>
              <a:pPr defTabSz="609585">
                <a:buClr>
                  <a:srgbClr val="000000"/>
                </a:buClr>
              </a:pPr>
              <a:r>
                <a:rPr lang="en-US" sz="1200" kern="0">
                  <a:solidFill>
                    <a:srgbClr val="000000">
                      <a:lumMod val="50000"/>
                      <a:lumOff val="50000"/>
                    </a:srgbClr>
                  </a:solidFill>
                  <a:latin typeface="Calibri" panose="020F0502020204030204" pitchFamily="34" charset="0"/>
                  <a:cs typeface="Calibri" panose="020F0502020204030204" pitchFamily="34" charset="0"/>
                  <a:sym typeface="Arial"/>
                </a:rPr>
                <a:t>www.LTC-Solutions.com</a:t>
              </a:r>
            </a:p>
          </p:txBody>
        </p:sp>
      </p:grpSp>
      <p:sp>
        <p:nvSpPr>
          <p:cNvPr id="12" name="TextBox 11">
            <a:extLst>
              <a:ext uri="{FF2B5EF4-FFF2-40B4-BE49-F238E27FC236}">
                <a16:creationId xmlns:a16="http://schemas.microsoft.com/office/drawing/2014/main" id="{85D23205-5664-E0C3-B79C-3823930D6B2C}"/>
              </a:ext>
            </a:extLst>
          </p:cNvPr>
          <p:cNvSpPr txBox="1"/>
          <p:nvPr/>
        </p:nvSpPr>
        <p:spPr>
          <a:xfrm>
            <a:off x="3367221" y="5080359"/>
            <a:ext cx="2460691" cy="430887"/>
          </a:xfrm>
          <a:prstGeom prst="rect">
            <a:avLst/>
          </a:prstGeom>
          <a:noFill/>
        </p:spPr>
        <p:txBody>
          <a:bodyPr wrap="square">
            <a:spAutoFit/>
          </a:bodyPr>
          <a:lstStyle>
            <a:defPPr>
              <a:defRPr lang="en-US"/>
            </a:defPPr>
            <a:lvl1pPr algn="ctr">
              <a:defRPr sz="900" i="1">
                <a:solidFill>
                  <a:srgbClr val="005180"/>
                </a:solidFill>
                <a:effectLst/>
                <a:latin typeface="Calibri" panose="020F0502020204030204" pitchFamily="34" charset="0"/>
                <a:ea typeface="Times New Roman" panose="02020603050405020304" pitchFamily="18" charset="0"/>
              </a:defRPr>
            </a:lvl1pPr>
          </a:lstStyle>
          <a:p>
            <a:r>
              <a:rPr lang="en-US" sz="1050" dirty="0"/>
              <a:t>Independent Source for Health Policy Research, Polling and News</a:t>
            </a:r>
          </a:p>
        </p:txBody>
      </p:sp>
      <p:sp>
        <p:nvSpPr>
          <p:cNvPr id="14" name="TextBox 13">
            <a:extLst>
              <a:ext uri="{FF2B5EF4-FFF2-40B4-BE49-F238E27FC236}">
                <a16:creationId xmlns:a16="http://schemas.microsoft.com/office/drawing/2014/main" id="{B4A560AC-98AD-3E25-784F-870BC81AE96C}"/>
              </a:ext>
            </a:extLst>
          </p:cNvPr>
          <p:cNvSpPr txBox="1"/>
          <p:nvPr/>
        </p:nvSpPr>
        <p:spPr>
          <a:xfrm>
            <a:off x="9509146" y="5072480"/>
            <a:ext cx="2460691" cy="423193"/>
          </a:xfrm>
          <a:prstGeom prst="rect">
            <a:avLst/>
          </a:prstGeom>
          <a:noFill/>
        </p:spPr>
        <p:txBody>
          <a:bodyPr wrap="square">
            <a:spAutoFit/>
          </a:bodyPr>
          <a:lstStyle/>
          <a:p>
            <a:pPr algn="ctr"/>
            <a:r>
              <a:rPr lang="en-US" sz="1050" i="1" dirty="0">
                <a:solidFill>
                  <a:srgbClr val="005180"/>
                </a:solidFill>
                <a:effectLst/>
                <a:latin typeface="Calibri" panose="020F0502020204030204" pitchFamily="34" charset="0"/>
                <a:ea typeface="Times New Roman" panose="02020603050405020304" pitchFamily="18" charset="0"/>
              </a:rPr>
              <a:t>2023 </a:t>
            </a:r>
            <a:r>
              <a:rPr lang="en-US" sz="1050" i="1" dirty="0">
                <a:solidFill>
                  <a:srgbClr val="005180"/>
                </a:solidFill>
                <a:latin typeface="Calibri" panose="020F0502020204030204" pitchFamily="34" charset="0"/>
                <a:ea typeface="Times New Roman" panose="02020603050405020304" pitchFamily="18" charset="0"/>
              </a:rPr>
              <a:t>B</a:t>
            </a:r>
            <a:r>
              <a:rPr lang="en-US" sz="1050" i="1" dirty="0">
                <a:solidFill>
                  <a:srgbClr val="005180"/>
                </a:solidFill>
                <a:effectLst/>
                <a:latin typeface="Calibri" panose="020F0502020204030204" pitchFamily="34" charset="0"/>
                <a:ea typeface="Times New Roman" panose="02020603050405020304" pitchFamily="18" charset="0"/>
              </a:rPr>
              <a:t>enefits </a:t>
            </a:r>
            <a:r>
              <a:rPr lang="en-US" sz="1050" i="1" dirty="0">
                <a:solidFill>
                  <a:srgbClr val="005180"/>
                </a:solidFill>
                <a:latin typeface="Calibri" panose="020F0502020204030204" pitchFamily="34" charset="0"/>
                <a:ea typeface="Times New Roman" panose="02020603050405020304" pitchFamily="18" charset="0"/>
              </a:rPr>
              <a:t>S</a:t>
            </a:r>
            <a:r>
              <a:rPr lang="en-US" sz="1050" i="1" dirty="0">
                <a:solidFill>
                  <a:srgbClr val="005180"/>
                </a:solidFill>
                <a:effectLst/>
                <a:latin typeface="Calibri" panose="020F0502020204030204" pitchFamily="34" charset="0"/>
                <a:ea typeface="Times New Roman" panose="02020603050405020304" pitchFamily="18" charset="0"/>
              </a:rPr>
              <a:t>trategy &amp; </a:t>
            </a:r>
            <a:r>
              <a:rPr lang="en-US" sz="1100" i="1" dirty="0">
                <a:solidFill>
                  <a:srgbClr val="005180"/>
                </a:solidFill>
                <a:effectLst/>
                <a:latin typeface="Calibri" panose="020F0502020204030204" pitchFamily="34" charset="0"/>
                <a:ea typeface="Times New Roman" panose="02020603050405020304" pitchFamily="18" charset="0"/>
              </a:rPr>
              <a:t>Benchmarking</a:t>
            </a:r>
            <a:r>
              <a:rPr lang="en-US" sz="1050" i="1" dirty="0">
                <a:solidFill>
                  <a:srgbClr val="005180"/>
                </a:solidFill>
                <a:effectLst/>
                <a:latin typeface="Calibri" panose="020F0502020204030204" pitchFamily="34" charset="0"/>
                <a:ea typeface="Times New Roman" panose="02020603050405020304" pitchFamily="18" charset="0"/>
              </a:rPr>
              <a:t> </a:t>
            </a:r>
            <a:r>
              <a:rPr lang="en-US" sz="1050" i="1" dirty="0">
                <a:solidFill>
                  <a:srgbClr val="005180"/>
                </a:solidFill>
                <a:latin typeface="Calibri" panose="020F0502020204030204" pitchFamily="34" charset="0"/>
                <a:ea typeface="Times New Roman" panose="02020603050405020304" pitchFamily="18" charset="0"/>
              </a:rPr>
              <a:t>S</a:t>
            </a:r>
            <a:r>
              <a:rPr lang="en-US" sz="1050" i="1" dirty="0">
                <a:solidFill>
                  <a:srgbClr val="005180"/>
                </a:solidFill>
                <a:effectLst/>
                <a:latin typeface="Calibri" panose="020F0502020204030204" pitchFamily="34" charset="0"/>
                <a:ea typeface="Times New Roman" panose="02020603050405020304" pitchFamily="18" charset="0"/>
              </a:rPr>
              <a:t>urvey</a:t>
            </a:r>
            <a:endParaRPr lang="en-US" sz="1050" i="1" dirty="0">
              <a:solidFill>
                <a:srgbClr val="005180"/>
              </a:solidFill>
            </a:endParaRPr>
          </a:p>
        </p:txBody>
      </p:sp>
      <p:sp>
        <p:nvSpPr>
          <p:cNvPr id="22" name="TextBox 21">
            <a:extLst>
              <a:ext uri="{FF2B5EF4-FFF2-40B4-BE49-F238E27FC236}">
                <a16:creationId xmlns:a16="http://schemas.microsoft.com/office/drawing/2014/main" id="{A2EB82DE-69D5-79CD-711D-77D40D52A180}"/>
              </a:ext>
            </a:extLst>
          </p:cNvPr>
          <p:cNvSpPr txBox="1"/>
          <p:nvPr/>
        </p:nvSpPr>
        <p:spPr>
          <a:xfrm>
            <a:off x="37162" y="5157488"/>
            <a:ext cx="3146396" cy="261610"/>
          </a:xfrm>
          <a:prstGeom prst="rect">
            <a:avLst/>
          </a:prstGeom>
          <a:noFill/>
        </p:spPr>
        <p:txBody>
          <a:bodyPr wrap="square">
            <a:spAutoFit/>
          </a:bodyPr>
          <a:lstStyle>
            <a:defPPr>
              <a:defRPr lang="en-US"/>
            </a:defPPr>
            <a:lvl1pPr algn="ctr">
              <a:defRPr sz="900" i="1">
                <a:solidFill>
                  <a:srgbClr val="005180"/>
                </a:solidFill>
                <a:effectLst/>
                <a:latin typeface="Calibri" panose="020F0502020204030204" pitchFamily="34" charset="0"/>
                <a:ea typeface="Times New Roman" panose="02020603050405020304" pitchFamily="18" charset="0"/>
              </a:defRPr>
            </a:lvl1pPr>
          </a:lstStyle>
          <a:p>
            <a:r>
              <a:rPr lang="en-US" sz="1050" dirty="0"/>
              <a:t>Group Benefit </a:t>
            </a:r>
            <a:r>
              <a:rPr lang="en-US" sz="1100" dirty="0"/>
              <a:t>Solution</a:t>
            </a:r>
            <a:endParaRPr lang="en-US" sz="1050" dirty="0"/>
          </a:p>
        </p:txBody>
      </p:sp>
    </p:spTree>
    <p:extLst>
      <p:ext uri="{BB962C8B-B14F-4D97-AF65-F5344CB8AC3E}">
        <p14:creationId xmlns:p14="http://schemas.microsoft.com/office/powerpoint/2010/main" val="1394487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bf5f4dbe-39e8-4927-9533-e82f2546e3ba">2D25RV3XYAXC-126103753-891</_dlc_DocId>
    <_dlc_DocIdUrl xmlns="bf5f4dbe-39e8-4927-9533-e82f2546e3ba">
      <Url>https://ltcsolutions4.sharepoint.com/sales/_layouts/15/DocIdRedir.aspx?ID=2D25RV3XYAXC-126103753-891</Url>
      <Description>2D25RV3XYAXC-126103753-891</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C6BF674A97A17D4BAB5CB56C7B83560B" ma:contentTypeVersion="6" ma:contentTypeDescription="Create a new document." ma:contentTypeScope="" ma:versionID="511bf4f7f79f15d7284ef1fcab9b9861">
  <xsd:schema xmlns:xsd="http://www.w3.org/2001/XMLSchema" xmlns:xs="http://www.w3.org/2001/XMLSchema" xmlns:p="http://schemas.microsoft.com/office/2006/metadata/properties" xmlns:ns2="bf5f4dbe-39e8-4927-9533-e82f2546e3ba" xmlns:ns3="1ee37132-0a3a-4d4d-8bfb-ca05d9ebb76a" targetNamespace="http://schemas.microsoft.com/office/2006/metadata/properties" ma:root="true" ma:fieldsID="184915f9d15791d7c55ab3ad6b63feb1" ns2:_="" ns3:_="">
    <xsd:import namespace="bf5f4dbe-39e8-4927-9533-e82f2546e3ba"/>
    <xsd:import namespace="1ee37132-0a3a-4d4d-8bfb-ca05d9ebb76a"/>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5f4dbe-39e8-4927-9533-e82f2546e3b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ee37132-0a3a-4d4d-8bfb-ca05d9ebb76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F6B298-EEED-457D-A19A-8179A87A91E8}">
  <ds:schemaRefs>
    <ds:schemaRef ds:uri="http://schemas.microsoft.com/sharepoint/events"/>
  </ds:schemaRefs>
</ds:datastoreItem>
</file>

<file path=customXml/itemProps2.xml><?xml version="1.0" encoding="utf-8"?>
<ds:datastoreItem xmlns:ds="http://schemas.openxmlformats.org/officeDocument/2006/customXml" ds:itemID="{BA83FA23-2149-4B71-A32D-4DCBDBF2CBCB}">
  <ds:schemaRefs>
    <ds:schemaRef ds:uri="http://schemas.microsoft.com/sharepoint/v3/contenttype/forms"/>
  </ds:schemaRefs>
</ds:datastoreItem>
</file>

<file path=customXml/itemProps3.xml><?xml version="1.0" encoding="utf-8"?>
<ds:datastoreItem xmlns:ds="http://schemas.openxmlformats.org/officeDocument/2006/customXml" ds:itemID="{DB41FFAA-7595-46BC-BD1A-6AA903E96911}">
  <ds:schemaRefs>
    <ds:schemaRef ds:uri="http://purl.org/dc/elements/1.1/"/>
    <ds:schemaRef ds:uri="http://schemas.microsoft.com/office/infopath/2007/PartnerControls"/>
    <ds:schemaRef ds:uri="http://purl.org/dc/dcmitype/"/>
    <ds:schemaRef ds:uri="http://schemas.microsoft.com/office/2006/documentManagement/types"/>
    <ds:schemaRef ds:uri="1ee37132-0a3a-4d4d-8bfb-ca05d9ebb76a"/>
    <ds:schemaRef ds:uri="http://schemas.microsoft.com/office/2006/metadata/properties"/>
    <ds:schemaRef ds:uri="http://purl.org/dc/terms/"/>
    <ds:schemaRef ds:uri="http://schemas.openxmlformats.org/package/2006/metadata/core-properties"/>
    <ds:schemaRef ds:uri="bf5f4dbe-39e8-4927-9533-e82f2546e3ba"/>
    <ds:schemaRef ds:uri="http://www.w3.org/XML/1998/namespace"/>
  </ds:schemaRefs>
</ds:datastoreItem>
</file>

<file path=customXml/itemProps4.xml><?xml version="1.0" encoding="utf-8"?>
<ds:datastoreItem xmlns:ds="http://schemas.openxmlformats.org/officeDocument/2006/customXml" ds:itemID="{6AD7CF4C-0FAB-467B-8EF1-6EBE5F17CE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5f4dbe-39e8-4927-9533-e82f2546e3ba"/>
    <ds:schemaRef ds:uri="1ee37132-0a3a-4d4d-8bfb-ca05d9ebb7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TotalTime>
  <Words>693</Words>
  <Application>Microsoft Office PowerPoint</Application>
  <PresentationFormat>Widescreen</PresentationFormat>
  <Paragraphs>66</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Rafuse</dc:creator>
  <cp:lastModifiedBy>Megan Ellis</cp:lastModifiedBy>
  <cp:revision>3</cp:revision>
  <dcterms:created xsi:type="dcterms:W3CDTF">2024-07-25T22:01:58Z</dcterms:created>
  <dcterms:modified xsi:type="dcterms:W3CDTF">2024-09-29T20:05:37Z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0x010100C6BF674A97A17D4BAB5CB56C7B83560B</vt:lpwstr>
  </property>
  <property fmtid="{D5CDD505-2E9C-101B-9397-08002B2CF9AE}" pid="3" name="_dlc_DocIdItemGuid">
    <vt:lpwstr>cb7f64a2-3718-4cd0-bfb1-1a58f71eae35</vt:lpwstr>
  </property>
  <property fmtid="{D5CDD505-2E9C-101B-9397-08002B2CF9AE}" pid="4" name="MSIP_Label_ad4a06c1-e4c9-4b53-9081-dea659c129b4_ActionId">
    <vt:lpwstr>7bbb4f65-8a9a-4b28-a68f-9b08689a5290</vt:lpwstr>
  </property>
  <property fmtid="{D5CDD505-2E9C-101B-9397-08002B2CF9AE}" pid="5" name="MSIP_Label_ad4a06c1-e4c9-4b53-9081-dea659c129b4_Extended_MSFT_Method">
    <vt:lpwstr>Standard</vt:lpwstr>
  </property>
  <property fmtid="{D5CDD505-2E9C-101B-9397-08002B2CF9AE}" pid="6" name="Sensitivity">
    <vt:lpwstr>Public</vt:lpwstr>
  </property>
  <property fmtid="{D5CDD505-2E9C-101B-9397-08002B2CF9AE}" pid="7" name="MSIP_Label_ad4a06c1-e4c9-4b53-9081-dea659c129b4_Name">
    <vt:lpwstr>Public</vt:lpwstr>
  </property>
  <property fmtid="{D5CDD505-2E9C-101B-9397-08002B2CF9AE}" pid="8" name="MSIP_Label_ad4a06c1-e4c9-4b53-9081-dea659c129b4_Enabled">
    <vt:lpwstr>True</vt:lpwstr>
  </property>
  <property fmtid="{D5CDD505-2E9C-101B-9397-08002B2CF9AE}" pid="9" name="MSIP_Label_ad4a06c1-e4c9-4b53-9081-dea659c129b4_Removed">
    <vt:lpwstr>False</vt:lpwstr>
  </property>
  <property fmtid="{D5CDD505-2E9C-101B-9397-08002B2CF9AE}" pid="10" name="MSIP_Label_ad4a06c1-e4c9-4b53-9081-dea659c129b4_SiteId">
    <vt:lpwstr>b42a50f0-3c48-4547-afee-a34a341db82c</vt:lpwstr>
  </property>
  <property fmtid="{D5CDD505-2E9C-101B-9397-08002B2CF9AE}" pid="11" name="MSIP_Label_ad4a06c1-e4c9-4b53-9081-dea659c129b4_SetDate">
    <vt:lpwstr>2024-09-25T14:32:50Z</vt:lpwstr>
  </property>
</Properties>
</file>