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9"/>
  </p:notesMasterIdLst>
  <p:sldIdLst>
    <p:sldId id="1630" r:id="rId6"/>
    <p:sldId id="1705" r:id="rId7"/>
    <p:sldId id="14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6C"/>
    <a:srgbClr val="008000"/>
    <a:srgbClr val="A2CD85"/>
    <a:srgbClr val="0051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7942E6-17A7-439A-BA4C-94FE6FA0FF8D}" v="2" dt="2026-06-23T22:11:45.3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Ellis" userId="8f603cea-0c1c-4e0f-b6c6-4c49b00e2ba7" providerId="ADAL" clId="{1E4CCD7D-39A8-4F32-B6E1-804BFFAEA40A}"/>
    <pc:docChg chg="undo custSel addSld delSld modSld">
      <pc:chgData name="Megan Ellis" userId="8f603cea-0c1c-4e0f-b6c6-4c49b00e2ba7" providerId="ADAL" clId="{1E4CCD7D-39A8-4F32-B6E1-804BFFAEA40A}" dt="2026-06-23T22:12:01.740" v="42" actId="20577"/>
      <pc:docMkLst>
        <pc:docMk/>
      </pc:docMkLst>
      <pc:sldChg chg="modSp mod">
        <pc:chgData name="Megan Ellis" userId="8f603cea-0c1c-4e0f-b6c6-4c49b00e2ba7" providerId="ADAL" clId="{1E4CCD7D-39A8-4F32-B6E1-804BFFAEA40A}" dt="2026-06-23T22:12:01.740" v="42" actId="20577"/>
        <pc:sldMkLst>
          <pc:docMk/>
          <pc:sldMk cId="2132848643" sldId="1464"/>
        </pc:sldMkLst>
        <pc:graphicFrameChg chg="mod modGraphic">
          <ac:chgData name="Megan Ellis" userId="8f603cea-0c1c-4e0f-b6c6-4c49b00e2ba7" providerId="ADAL" clId="{1E4CCD7D-39A8-4F32-B6E1-804BFFAEA40A}" dt="2026-06-23T22:12:01.740" v="42" actId="20577"/>
          <ac:graphicFrameMkLst>
            <pc:docMk/>
            <pc:sldMk cId="2132848643" sldId="1464"/>
            <ac:graphicFrameMk id="4" creationId="{1D8935A6-DA50-FC1D-C083-994040F685F2}"/>
          </ac:graphicFrameMkLst>
        </pc:graphicFrameChg>
      </pc:sldChg>
      <pc:sldChg chg="addSp delSp modSp add mod">
        <pc:chgData name="Megan Ellis" userId="8f603cea-0c1c-4e0f-b6c6-4c49b00e2ba7" providerId="ADAL" clId="{1E4CCD7D-39A8-4F32-B6E1-804BFFAEA40A}" dt="2026-06-23T22:11:22.906" v="11" actId="14100"/>
        <pc:sldMkLst>
          <pc:docMk/>
          <pc:sldMk cId="3565024930" sldId="1705"/>
        </pc:sldMkLst>
        <pc:spChg chg="mod">
          <ac:chgData name="Megan Ellis" userId="8f603cea-0c1c-4e0f-b6c6-4c49b00e2ba7" providerId="ADAL" clId="{1E4CCD7D-39A8-4F32-B6E1-804BFFAEA40A}" dt="2026-06-23T22:11:14.252" v="10" actId="571"/>
          <ac:spMkLst>
            <pc:docMk/>
            <pc:sldMk cId="3565024930" sldId="1705"/>
            <ac:spMk id="4" creationId="{7A94FA5F-F358-F277-B44B-AD0EEE5A2A0E}"/>
          </ac:spMkLst>
        </pc:spChg>
        <pc:spChg chg="mod">
          <ac:chgData name="Megan Ellis" userId="8f603cea-0c1c-4e0f-b6c6-4c49b00e2ba7" providerId="ADAL" clId="{1E4CCD7D-39A8-4F32-B6E1-804BFFAEA40A}" dt="2026-06-23T22:11:14.252" v="10" actId="571"/>
          <ac:spMkLst>
            <pc:docMk/>
            <pc:sldMk cId="3565024930" sldId="1705"/>
            <ac:spMk id="5" creationId="{8C2A1A12-87AC-0048-A7AA-A3C5A0E647D9}"/>
          </ac:spMkLst>
        </pc:spChg>
        <pc:spChg chg="add mod">
          <ac:chgData name="Megan Ellis" userId="8f603cea-0c1c-4e0f-b6c6-4c49b00e2ba7" providerId="ADAL" clId="{1E4CCD7D-39A8-4F32-B6E1-804BFFAEA40A}" dt="2026-06-23T22:11:22.906" v="11" actId="14100"/>
          <ac:spMkLst>
            <pc:docMk/>
            <pc:sldMk cId="3565024930" sldId="1705"/>
            <ac:spMk id="11" creationId="{2EEFD517-5D99-7861-6628-AB1C38C77454}"/>
          </ac:spMkLst>
        </pc:spChg>
        <pc:spChg chg="del mod ord topLvl">
          <ac:chgData name="Megan Ellis" userId="8f603cea-0c1c-4e0f-b6c6-4c49b00e2ba7" providerId="ADAL" clId="{1E4CCD7D-39A8-4F32-B6E1-804BFFAEA40A}" dt="2026-06-23T22:11:06.691" v="9" actId="478"/>
          <ac:spMkLst>
            <pc:docMk/>
            <pc:sldMk cId="3565024930" sldId="1705"/>
            <ac:spMk id="18" creationId="{8FF88220-1A3C-B84A-8415-9CF6AB1942D9}"/>
          </ac:spMkLst>
        </pc:spChg>
        <pc:spChg chg="topLvl">
          <ac:chgData name="Megan Ellis" userId="8f603cea-0c1c-4e0f-b6c6-4c49b00e2ba7" providerId="ADAL" clId="{1E4CCD7D-39A8-4F32-B6E1-804BFFAEA40A}" dt="2026-06-23T22:11:06.691" v="9" actId="478"/>
          <ac:spMkLst>
            <pc:docMk/>
            <pc:sldMk cId="3565024930" sldId="1705"/>
            <ac:spMk id="20" creationId="{79A30ACF-31B7-D313-0849-DBACA407C7C3}"/>
          </ac:spMkLst>
        </pc:spChg>
        <pc:spChg chg="mod">
          <ac:chgData name="Megan Ellis" userId="8f603cea-0c1c-4e0f-b6c6-4c49b00e2ba7" providerId="ADAL" clId="{1E4CCD7D-39A8-4F32-B6E1-804BFFAEA40A}" dt="2026-05-29T15:32:38.411" v="3" actId="20577"/>
          <ac:spMkLst>
            <pc:docMk/>
            <pc:sldMk cId="3565024930" sldId="1705"/>
            <ac:spMk id="66" creationId="{83714DB2-8335-E54E-CB36-4D5705778260}"/>
          </ac:spMkLst>
        </pc:spChg>
        <pc:grpChg chg="mod">
          <ac:chgData name="Megan Ellis" userId="8f603cea-0c1c-4e0f-b6c6-4c49b00e2ba7" providerId="ADAL" clId="{1E4CCD7D-39A8-4F32-B6E1-804BFFAEA40A}" dt="2026-06-23T22:11:14.252" v="10" actId="571"/>
          <ac:grpSpMkLst>
            <pc:docMk/>
            <pc:sldMk cId="3565024930" sldId="1705"/>
            <ac:grpSpMk id="3" creationId="{6DB8C16C-2789-69E5-65EC-8AA8C32B976A}"/>
          </ac:grpSpMkLst>
        </pc:grpChg>
        <pc:grpChg chg="del">
          <ac:chgData name="Megan Ellis" userId="8f603cea-0c1c-4e0f-b6c6-4c49b00e2ba7" providerId="ADAL" clId="{1E4CCD7D-39A8-4F32-B6E1-804BFFAEA40A}" dt="2026-06-23T22:11:06.691" v="9" actId="478"/>
          <ac:grpSpMkLst>
            <pc:docMk/>
            <pc:sldMk cId="3565024930" sldId="1705"/>
            <ac:grpSpMk id="14" creationId="{6A75A384-46D4-345A-DBA0-1046C0419A2E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AF232-DD84-45C7-B7D0-D9BB8AF88CF1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3D05D-41AB-49E0-96F3-7235B08A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60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E79B3-1520-3608-0E81-EB2633E30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72CDDB-1533-62BD-77EE-FC12F5797D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294280-EF64-BDE8-3089-E44C98B55C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0F6C75-3A1E-400A-8F4A-64D0BCA0FA3A}" type="slidenum">
              <a:rPr lang="en-US" smtClean="0"/>
              <a:t>1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BF1839C5-8053-DA56-26A4-EB37578273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25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BC64B-8046-F289-0914-F280F922F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90D4BE-38D5-B0E0-2C4F-389F02BE14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EEECEC-7A25-1873-A780-C8519471ED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2FEB9-0359-5C66-EB3D-8ECF641E85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9F1E11-92B9-4E75-B4DC-50D6DA6BA7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8390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A18EA-CE41-1D98-B42D-31EA9F6F7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BDE759-0116-D5A9-328B-ED9E00A7DF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6ED687-58B0-AFB3-CE9D-679096270C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640704-DCA0-9CD6-E106-A3E3A48235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F1E11-92B9-4E75-B4DC-50D6DA6BA7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2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8D22E-D64C-916E-8058-435301301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6D96DF-7FF0-FD3C-BD61-F412393E4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9FDF9-D3C1-855F-199B-7156DB492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48D7C-C997-ED14-7B11-F261E85BA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0B8E5-5320-E2FF-4D00-990105DA6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942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A8F44-628C-61A9-BA0A-00AFDD65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1908B9-5078-6D67-130A-59D16545C2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BEB42-3FFB-9FA0-A675-983C20034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87A78-ED8F-8D3A-28E5-DF824967B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9607D-4841-9A2E-7E69-87749DA47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8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001661-1928-BEB7-88C5-D4DE8B4AC0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173285-F332-8239-9E08-D3C5245EF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B6748-D30D-6C1A-B72E-065C8285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68230-A2B6-36C2-554C-751BE6FFC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1A72B-B061-A65E-6C77-DC23E41CA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441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348DE-7A51-F8E8-6F18-8C1949857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3EA51-2B8D-EBD7-F723-D9DEC6976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31761-262B-D87F-94CF-859A92A31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3F62A-D3E7-A1F4-D0E4-6AFC505D8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41DC5-5006-C6E7-FC55-A88DF04BF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42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AEB53-FEC4-7430-5488-858D2D014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BF3BB6-BB78-B0AC-52F6-76B3551A7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D1259-3081-E805-2EAF-E800AADFB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E81EF-DB48-919F-CA87-1A14A0FE7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3008F-21AD-E90B-7876-4F0E2FCC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94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A250C-A2E8-3CD2-5249-B828D7F6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CBCFD-F3B5-8C15-EE64-F4089A973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5D1BA-70AE-E811-1645-E1AF6127C4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2FDC9-A756-832B-5F4C-256AEB83E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3CE16-163F-0693-E2EF-51589FF1C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7AA57-337D-D697-A7C0-3C377C0E3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68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D1C12-6258-8F79-6D4D-EA48A1231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96F03-7399-FE31-6909-ED77B5B7B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3514B4-06FB-6293-F36C-15FB77839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1A12DD-D734-FE35-61E3-E1CBE94DDF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F2C1A5-9FB9-B665-4C74-2699C19C0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6F9B12-9B09-58DB-5F49-1B3F569A2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22E9CF-510A-9B74-EC63-2A631495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F75A4B-B568-9731-29B1-63B5ABB97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90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B6203-2206-81E2-9736-FF763A805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21DEA9-96DC-A59C-BE29-510C66F12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7FC52E-F4A3-D0A4-E2E1-258B0C7A4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FFD63F-E1C1-A388-10F7-414F0401A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27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4AEEC7-57E7-54CF-65DD-8AFC6033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9222E0-9707-5FB7-51EF-77699DFEB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67B419-910A-F0B4-1A15-C1037B34F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4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2801C-01A9-7AD1-084B-CDE105AA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9AA61-1439-9023-0866-6718A983B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65D7E6-CAD0-32D1-17FB-7DFC906C3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9E1FE-27AD-4CAD-0D4F-3DE2C313D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9369C-5977-463A-D150-C058DB373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6F679-5E05-0A30-725E-2166CFCF4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61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F349A-42E4-2708-C414-2DF91D87D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1D39E2-9127-27AB-0A45-3CCFF3ABC4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48E43-6F99-F383-43E8-17C920BEC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FA3979-5A34-AB83-C895-FE85E268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BFEF7-5917-72EF-B742-6FCC5F278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3EC3A-D657-585F-756A-D1B132653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0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4A8F75-5662-28B6-8EFA-E129B58D6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9175EF-136E-6141-A6A9-878F7F24F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E53FE-0D8F-79B4-A32E-704B1C0642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66D2D-4F0A-4485-BBAC-524BB4E4762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96D2C-3C8B-E193-403B-7096A9351E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183D2-78F2-649C-93E8-7B4D9ADC0A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458EB-CE2E-4CFC-9365-8B680A2A0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0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salesdemo.myltcguide.com/rates-plan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ltcs.myltcguide.com/hubfs/LTC%20Declination1.pdf" TargetMode="External"/><Relationship Id="rId13" Type="http://schemas.openxmlformats.org/officeDocument/2006/relationships/hyperlink" Target="https://www.ltc-solutions.com/legislation" TargetMode="External"/><Relationship Id="rId3" Type="http://schemas.openxmlformats.org/officeDocument/2006/relationships/image" Target="../media/image7.svg"/><Relationship Id="rId7" Type="http://schemas.openxmlformats.org/officeDocument/2006/relationships/hyperlink" Target="https://ltcs.myltcguide.com/hubfs/Declinations.pdf" TargetMode="External"/><Relationship Id="rId12" Type="http://schemas.openxmlformats.org/officeDocument/2006/relationships/hyperlink" Target="https://salesdemo.myltcguide.com/self-insure-calculato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tcs.myltcguide.com/hubfs/Individual%20Application%201.pdf" TargetMode="External"/><Relationship Id="rId11" Type="http://schemas.openxmlformats.org/officeDocument/2006/relationships/image" Target="../media/image11.svg"/><Relationship Id="rId5" Type="http://schemas.openxmlformats.org/officeDocument/2006/relationships/hyperlink" Target="https://salesdemo.myltcguide.com/cost-of-waiting-calculator" TargetMode="External"/><Relationship Id="rId10" Type="http://schemas.openxmlformats.org/officeDocument/2006/relationships/image" Target="../media/image10.svg"/><Relationship Id="rId4" Type="http://schemas.openxmlformats.org/officeDocument/2006/relationships/image" Target="../media/image8.svg"/><Relationship Id="rId9" Type="http://schemas.openxmlformats.org/officeDocument/2006/relationships/image" Target="../media/image9.sv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00530-4212-7CB5-CAB1-E7CCEF625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62EA474-A16E-17F2-E4D7-69D7056104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30" y="4887102"/>
            <a:ext cx="4440181" cy="142323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009CE67-2BAD-A45F-9932-BE78775B6B14}"/>
              </a:ext>
            </a:extLst>
          </p:cNvPr>
          <p:cNvSpPr txBox="1"/>
          <p:nvPr/>
        </p:nvSpPr>
        <p:spPr>
          <a:xfrm>
            <a:off x="781550" y="4228632"/>
            <a:ext cx="405927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>
                <a:solidFill>
                  <a:srgbClr val="0051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Benefits That Cover Long Term Care	</a:t>
            </a: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7D1E961-5C72-5DC0-4753-C453032F1EBF}"/>
              </a:ext>
            </a:extLst>
          </p:cNvPr>
          <p:cNvCxnSpPr>
            <a:cxnSpLocks/>
          </p:cNvCxnSpPr>
          <p:nvPr/>
        </p:nvCxnSpPr>
        <p:spPr>
          <a:xfrm flipV="1">
            <a:off x="750263" y="4623699"/>
            <a:ext cx="4195598" cy="5617"/>
          </a:xfrm>
          <a:prstGeom prst="line">
            <a:avLst/>
          </a:prstGeom>
          <a:ln w="38100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1395FD9-83BE-5B59-72C2-375087A3BDB9}"/>
              </a:ext>
            </a:extLst>
          </p:cNvPr>
          <p:cNvSpPr txBox="1"/>
          <p:nvPr/>
        </p:nvSpPr>
        <p:spPr>
          <a:xfrm>
            <a:off x="832618" y="1124386"/>
            <a:ext cx="609742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>
                <a:solidFill>
                  <a:srgbClr val="00518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Likelihood of Requiring LTC</a:t>
            </a:r>
            <a:r>
              <a:rPr lang="en-US" sz="1600" b="1" baseline="30000">
                <a:solidFill>
                  <a:srgbClr val="00518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600" b="1">
                <a:solidFill>
                  <a:srgbClr val="0051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		</a:t>
            </a:r>
            <a:endParaRPr lang="en-US"/>
          </a:p>
        </p:txBody>
      </p:sp>
      <p:grpSp>
        <p:nvGrpSpPr>
          <p:cNvPr id="37" name="Group 6">
            <a:extLst>
              <a:ext uri="{FF2B5EF4-FFF2-40B4-BE49-F238E27FC236}">
                <a16:creationId xmlns:a16="http://schemas.microsoft.com/office/drawing/2014/main" id="{60FFDE99-02D7-09BF-5E73-CB1D016004C6}"/>
              </a:ext>
            </a:extLst>
          </p:cNvPr>
          <p:cNvGrpSpPr/>
          <p:nvPr/>
        </p:nvGrpSpPr>
        <p:grpSpPr>
          <a:xfrm>
            <a:off x="7689358" y="4712026"/>
            <a:ext cx="1170876" cy="945659"/>
            <a:chOff x="0" y="0"/>
            <a:chExt cx="13508884" cy="12982893"/>
          </a:xfrm>
        </p:grpSpPr>
        <p:sp>
          <p:nvSpPr>
            <p:cNvPr id="50" name="Freeform 7">
              <a:extLst>
                <a:ext uri="{FF2B5EF4-FFF2-40B4-BE49-F238E27FC236}">
                  <a16:creationId xmlns:a16="http://schemas.microsoft.com/office/drawing/2014/main" id="{020A4D71-D140-1B7E-F431-FFD174862E61}"/>
                </a:ext>
              </a:extLst>
            </p:cNvPr>
            <p:cNvSpPr/>
            <p:nvPr/>
          </p:nvSpPr>
          <p:spPr>
            <a:xfrm>
              <a:off x="0" y="0"/>
              <a:ext cx="13508884" cy="12982893"/>
            </a:xfrm>
            <a:custGeom>
              <a:avLst/>
              <a:gdLst/>
              <a:ahLst/>
              <a:cxnLst/>
              <a:rect l="l" t="t" r="r" b="b"/>
              <a:pathLst>
                <a:path w="13508884" h="12982893">
                  <a:moveTo>
                    <a:pt x="13204084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12678093"/>
                  </a:lnTo>
                  <a:cubicBezTo>
                    <a:pt x="0" y="12847003"/>
                    <a:pt x="135890" y="12982893"/>
                    <a:pt x="304800" y="12982893"/>
                  </a:cubicBezTo>
                  <a:lnTo>
                    <a:pt x="13204084" y="12982893"/>
                  </a:lnTo>
                  <a:cubicBezTo>
                    <a:pt x="13372993" y="12982893"/>
                    <a:pt x="13508884" y="12847003"/>
                    <a:pt x="13508884" y="12678093"/>
                  </a:cubicBezTo>
                  <a:lnTo>
                    <a:pt x="13508884" y="304800"/>
                  </a:lnTo>
                  <a:cubicBezTo>
                    <a:pt x="13508884" y="135890"/>
                    <a:pt x="13372993" y="0"/>
                    <a:pt x="1320408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F178D8AF-B55C-007C-6A09-94CC13C3320F}"/>
              </a:ext>
            </a:extLst>
          </p:cNvPr>
          <p:cNvSpPr txBox="1"/>
          <p:nvPr/>
        </p:nvSpPr>
        <p:spPr>
          <a:xfrm>
            <a:off x="223390" y="6534773"/>
            <a:ext cx="124811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baseline="300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000" i="1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ASPE.HHS.gov, 2019</a:t>
            </a:r>
            <a:r>
              <a:rPr lang="en-US" sz="1000" i="1" baseline="30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</a:t>
            </a:r>
            <a:r>
              <a:rPr lang="en-US" sz="1000" i="1" baseline="300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1000" i="1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Genworth 2025 Cost of Care</a:t>
            </a:r>
            <a:r>
              <a:rPr lang="en-US" sz="1000" i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</a:t>
            </a:r>
            <a:r>
              <a:rPr lang="en-US" sz="1000" i="1" baseline="30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r>
              <a:rPr lang="en-US" sz="1000" i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 Insurance Association of America </a:t>
            </a:r>
            <a:r>
              <a:rPr lang="en-US" sz="1000" i="1" baseline="300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</a:t>
            </a:r>
            <a:r>
              <a:rPr lang="en-US" sz="1000" i="1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Long-Term </a:t>
            </a:r>
            <a:r>
              <a:rPr lang="en-US" sz="1000" i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Services and Supports:  History of Federal Policies and Programs, Congressional Research Service,  December 2023. </a:t>
            </a:r>
            <a:endParaRPr lang="en-US" sz="1000" i="1" baseline="30000" dirty="0">
              <a:solidFill>
                <a:schemeClr val="bg1">
                  <a:lumMod val="6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2AB31AB-BE03-3367-4C47-9D341A288BA2}"/>
              </a:ext>
            </a:extLst>
          </p:cNvPr>
          <p:cNvGrpSpPr/>
          <p:nvPr/>
        </p:nvGrpSpPr>
        <p:grpSpPr>
          <a:xfrm>
            <a:off x="6691916" y="1605705"/>
            <a:ext cx="4046198" cy="2200513"/>
            <a:chOff x="2820112" y="4246741"/>
            <a:chExt cx="4719766" cy="2469541"/>
          </a:xfrm>
        </p:grpSpPr>
        <p:grpSp>
          <p:nvGrpSpPr>
            <p:cNvPr id="35" name="Group 2">
              <a:extLst>
                <a:ext uri="{FF2B5EF4-FFF2-40B4-BE49-F238E27FC236}">
                  <a16:creationId xmlns:a16="http://schemas.microsoft.com/office/drawing/2014/main" id="{CBE3ACC5-F73B-556F-2E13-1F34F5C29257}"/>
                </a:ext>
              </a:extLst>
            </p:cNvPr>
            <p:cNvGrpSpPr/>
            <p:nvPr/>
          </p:nvGrpSpPr>
          <p:grpSpPr>
            <a:xfrm>
              <a:off x="3020451" y="4543211"/>
              <a:ext cx="1170876" cy="945659"/>
              <a:chOff x="0" y="0"/>
              <a:chExt cx="13508884" cy="12982893"/>
            </a:xfrm>
          </p:grpSpPr>
          <p:sp>
            <p:nvSpPr>
              <p:cNvPr id="52" name="Freeform 3">
                <a:extLst>
                  <a:ext uri="{FF2B5EF4-FFF2-40B4-BE49-F238E27FC236}">
                    <a16:creationId xmlns:a16="http://schemas.microsoft.com/office/drawing/2014/main" id="{E74F9B87-987E-1363-3526-DDC2D37C7041}"/>
                  </a:ext>
                </a:extLst>
              </p:cNvPr>
              <p:cNvSpPr/>
              <p:nvPr/>
            </p:nvSpPr>
            <p:spPr>
              <a:xfrm>
                <a:off x="0" y="0"/>
                <a:ext cx="13508884" cy="12982893"/>
              </a:xfrm>
              <a:custGeom>
                <a:avLst/>
                <a:gdLst/>
                <a:ahLst/>
                <a:cxnLst/>
                <a:rect l="l" t="t" r="r" b="b"/>
                <a:pathLst>
                  <a:path w="13508884" h="12982893">
                    <a:moveTo>
                      <a:pt x="13204084" y="0"/>
                    </a:moveTo>
                    <a:lnTo>
                      <a:pt x="304800" y="0"/>
                    </a:lnTo>
                    <a:cubicBezTo>
                      <a:pt x="135890" y="0"/>
                      <a:pt x="0" y="135890"/>
                      <a:pt x="0" y="304800"/>
                    </a:cubicBezTo>
                    <a:lnTo>
                      <a:pt x="0" y="12678093"/>
                    </a:lnTo>
                    <a:cubicBezTo>
                      <a:pt x="0" y="12847003"/>
                      <a:pt x="135890" y="12982893"/>
                      <a:pt x="304800" y="12982893"/>
                    </a:cubicBezTo>
                    <a:lnTo>
                      <a:pt x="13204084" y="12982893"/>
                    </a:lnTo>
                    <a:cubicBezTo>
                      <a:pt x="13372993" y="12982893"/>
                      <a:pt x="13508884" y="12847003"/>
                      <a:pt x="13508884" y="12678093"/>
                    </a:cubicBezTo>
                    <a:lnTo>
                      <a:pt x="13508884" y="304800"/>
                    </a:lnTo>
                    <a:cubicBezTo>
                      <a:pt x="13508884" y="135890"/>
                      <a:pt x="13372993" y="0"/>
                      <a:pt x="1320408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6" name="Group 4">
              <a:extLst>
                <a:ext uri="{FF2B5EF4-FFF2-40B4-BE49-F238E27FC236}">
                  <a16:creationId xmlns:a16="http://schemas.microsoft.com/office/drawing/2014/main" id="{2F545346-9061-B29A-AB37-01A4DCE1BC12}"/>
                </a:ext>
              </a:extLst>
            </p:cNvPr>
            <p:cNvGrpSpPr/>
            <p:nvPr/>
          </p:nvGrpSpPr>
          <p:grpSpPr>
            <a:xfrm>
              <a:off x="5350163" y="4572061"/>
              <a:ext cx="1170876" cy="945659"/>
              <a:chOff x="0" y="0"/>
              <a:chExt cx="13508884" cy="12982893"/>
            </a:xfrm>
          </p:grpSpPr>
          <p:sp>
            <p:nvSpPr>
              <p:cNvPr id="51" name="Freeform 5">
                <a:extLst>
                  <a:ext uri="{FF2B5EF4-FFF2-40B4-BE49-F238E27FC236}">
                    <a16:creationId xmlns:a16="http://schemas.microsoft.com/office/drawing/2014/main" id="{A1053E01-A71F-8D3A-64FC-8176E69796D5}"/>
                  </a:ext>
                </a:extLst>
              </p:cNvPr>
              <p:cNvSpPr/>
              <p:nvPr/>
            </p:nvSpPr>
            <p:spPr>
              <a:xfrm>
                <a:off x="0" y="0"/>
                <a:ext cx="13508884" cy="12982893"/>
              </a:xfrm>
              <a:custGeom>
                <a:avLst/>
                <a:gdLst/>
                <a:ahLst/>
                <a:cxnLst/>
                <a:rect l="l" t="t" r="r" b="b"/>
                <a:pathLst>
                  <a:path w="13508884" h="12982893">
                    <a:moveTo>
                      <a:pt x="13204084" y="0"/>
                    </a:moveTo>
                    <a:lnTo>
                      <a:pt x="304800" y="0"/>
                    </a:lnTo>
                    <a:cubicBezTo>
                      <a:pt x="135890" y="0"/>
                      <a:pt x="0" y="135890"/>
                      <a:pt x="0" y="304800"/>
                    </a:cubicBezTo>
                    <a:lnTo>
                      <a:pt x="0" y="12678093"/>
                    </a:lnTo>
                    <a:cubicBezTo>
                      <a:pt x="0" y="12847003"/>
                      <a:pt x="135890" y="12982893"/>
                      <a:pt x="304800" y="12982893"/>
                    </a:cubicBezTo>
                    <a:lnTo>
                      <a:pt x="13204084" y="12982893"/>
                    </a:lnTo>
                    <a:cubicBezTo>
                      <a:pt x="13372993" y="12982893"/>
                      <a:pt x="13508884" y="12847003"/>
                      <a:pt x="13508884" y="12678093"/>
                    </a:cubicBezTo>
                    <a:lnTo>
                      <a:pt x="13508884" y="304800"/>
                    </a:lnTo>
                    <a:cubicBezTo>
                      <a:pt x="13508884" y="135890"/>
                      <a:pt x="13372993" y="0"/>
                      <a:pt x="1320408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8" name="Freeform 8">
              <a:extLst>
                <a:ext uri="{FF2B5EF4-FFF2-40B4-BE49-F238E27FC236}">
                  <a16:creationId xmlns:a16="http://schemas.microsoft.com/office/drawing/2014/main" id="{D2743664-04D3-F6BA-2392-D872890F47F4}"/>
                </a:ext>
              </a:extLst>
            </p:cNvPr>
            <p:cNvSpPr/>
            <p:nvPr/>
          </p:nvSpPr>
          <p:spPr>
            <a:xfrm>
              <a:off x="3252587" y="4469069"/>
              <a:ext cx="706604" cy="580246"/>
            </a:xfrm>
            <a:custGeom>
              <a:avLst/>
              <a:gdLst/>
              <a:ahLst/>
              <a:cxnLst/>
              <a:rect l="l" t="t" r="r" b="b"/>
              <a:pathLst>
                <a:path w="1471847" h="1438226">
                  <a:moveTo>
                    <a:pt x="0" y="0"/>
                  </a:moveTo>
                  <a:lnTo>
                    <a:pt x="1471846" y="0"/>
                  </a:lnTo>
                  <a:lnTo>
                    <a:pt x="1471846" y="1438226"/>
                  </a:lnTo>
                  <a:lnTo>
                    <a:pt x="0" y="14382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Box 16">
              <a:extLst>
                <a:ext uri="{FF2B5EF4-FFF2-40B4-BE49-F238E27FC236}">
                  <a16:creationId xmlns:a16="http://schemas.microsoft.com/office/drawing/2014/main" id="{76C4CBC6-D6E9-534F-56E2-CC5697412F77}"/>
                </a:ext>
              </a:extLst>
            </p:cNvPr>
            <p:cNvSpPr txBox="1"/>
            <p:nvPr/>
          </p:nvSpPr>
          <p:spPr>
            <a:xfrm>
              <a:off x="3127224" y="5354923"/>
              <a:ext cx="957327" cy="3985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91"/>
                </a:lnSpc>
              </a:pPr>
              <a:r>
                <a:rPr lang="en-US" sz="1400" b="1" dirty="0">
                  <a:solidFill>
                    <a:srgbClr val="105476"/>
                  </a:solidFill>
                  <a:latin typeface="Calibri"/>
                  <a:ea typeface="Calibri"/>
                  <a:cs typeface="Calibri"/>
                </a:rPr>
                <a:t>Home Care</a:t>
              </a:r>
              <a:endParaRPr lang="en-US" sz="2250" b="1" dirty="0">
                <a:solidFill>
                  <a:srgbClr val="105476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45" name="TextBox 19">
              <a:extLst>
                <a:ext uri="{FF2B5EF4-FFF2-40B4-BE49-F238E27FC236}">
                  <a16:creationId xmlns:a16="http://schemas.microsoft.com/office/drawing/2014/main" id="{8F4F288B-8690-7001-B836-C1827835EC1D}"/>
                </a:ext>
              </a:extLst>
            </p:cNvPr>
            <p:cNvSpPr txBox="1"/>
            <p:nvPr/>
          </p:nvSpPr>
          <p:spPr>
            <a:xfrm>
              <a:off x="2820112" y="5927912"/>
              <a:ext cx="1571553" cy="78356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862"/>
                </a:lnSpc>
              </a:pPr>
              <a:r>
                <a:rPr lang="en-US" sz="2400" b="1" dirty="0">
                  <a:solidFill>
                    <a:srgbClr val="105476"/>
                  </a:solidFill>
                  <a:latin typeface="Calibri"/>
                  <a:ea typeface="Calibri"/>
                  <a:cs typeface="Calibri"/>
                </a:rPr>
                <a:t>$80,080</a:t>
              </a:r>
            </a:p>
            <a:p>
              <a:pPr algn="ctr">
                <a:lnSpc>
                  <a:spcPts val="2862"/>
                </a:lnSpc>
              </a:pPr>
              <a:r>
                <a:rPr lang="en-US" sz="1200" dirty="0">
                  <a:solidFill>
                    <a:srgbClr val="105476"/>
                  </a:solidFill>
                  <a:latin typeface="Calibri"/>
                  <a:ea typeface="Calibri"/>
                  <a:cs typeface="Calibri"/>
                </a:rPr>
                <a:t>Avg Stay 3 years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564DC107-2E6C-6A17-40BB-2DA0328033A8}"/>
                </a:ext>
              </a:extLst>
            </p:cNvPr>
            <p:cNvGrpSpPr/>
            <p:nvPr/>
          </p:nvGrpSpPr>
          <p:grpSpPr>
            <a:xfrm>
              <a:off x="4395682" y="4246741"/>
              <a:ext cx="1512936" cy="2467868"/>
              <a:chOff x="5173349" y="4246741"/>
              <a:chExt cx="1512936" cy="2467868"/>
            </a:xfrm>
          </p:grpSpPr>
          <p:sp>
            <p:nvSpPr>
              <p:cNvPr id="39" name="Freeform 9">
                <a:extLst>
                  <a:ext uri="{FF2B5EF4-FFF2-40B4-BE49-F238E27FC236}">
                    <a16:creationId xmlns:a16="http://schemas.microsoft.com/office/drawing/2014/main" id="{B38ADCA2-B0CC-CD0F-737D-D1688F262DD7}"/>
                  </a:ext>
                </a:extLst>
              </p:cNvPr>
              <p:cNvSpPr/>
              <p:nvPr/>
            </p:nvSpPr>
            <p:spPr>
              <a:xfrm>
                <a:off x="5421110" y="4406978"/>
                <a:ext cx="1027487" cy="738911"/>
              </a:xfrm>
              <a:custGeom>
                <a:avLst/>
                <a:gdLst/>
                <a:ahLst/>
                <a:cxnLst/>
                <a:rect l="l" t="t" r="r" b="b"/>
                <a:pathLst>
                  <a:path w="2140240" h="1831502">
                    <a:moveTo>
                      <a:pt x="0" y="0"/>
                    </a:moveTo>
                    <a:lnTo>
                      <a:pt x="2140240" y="0"/>
                    </a:lnTo>
                    <a:lnTo>
                      <a:pt x="2140240" y="1831502"/>
                    </a:lnTo>
                    <a:lnTo>
                      <a:pt x="0" y="183150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14">
                <a:extLst>
                  <a:ext uri="{FF2B5EF4-FFF2-40B4-BE49-F238E27FC236}">
                    <a16:creationId xmlns:a16="http://schemas.microsoft.com/office/drawing/2014/main" id="{C0865E87-1F5C-2670-BEA3-87D47B408B62}"/>
                  </a:ext>
                </a:extLst>
              </p:cNvPr>
              <p:cNvSpPr/>
              <p:nvPr/>
            </p:nvSpPr>
            <p:spPr>
              <a:xfrm>
                <a:off x="5349415" y="4246741"/>
                <a:ext cx="1170876" cy="983971"/>
              </a:xfrm>
              <a:custGeom>
                <a:avLst/>
                <a:gdLst/>
                <a:ahLst/>
                <a:cxnLst/>
                <a:rect l="l" t="t" r="r" b="b"/>
                <a:pathLst>
                  <a:path w="2438919" h="2438919">
                    <a:moveTo>
                      <a:pt x="0" y="0"/>
                    </a:moveTo>
                    <a:lnTo>
                      <a:pt x="2438920" y="0"/>
                    </a:lnTo>
                    <a:lnTo>
                      <a:pt x="2438920" y="2438919"/>
                    </a:lnTo>
                    <a:lnTo>
                      <a:pt x="0" y="243891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TextBox 17">
                <a:extLst>
                  <a:ext uri="{FF2B5EF4-FFF2-40B4-BE49-F238E27FC236}">
                    <a16:creationId xmlns:a16="http://schemas.microsoft.com/office/drawing/2014/main" id="{11F48B13-01CA-FB1B-5446-838FCC67A606}"/>
                  </a:ext>
                </a:extLst>
              </p:cNvPr>
              <p:cNvSpPr txBox="1"/>
              <p:nvPr/>
            </p:nvSpPr>
            <p:spPr>
              <a:xfrm>
                <a:off x="5334591" y="5355882"/>
                <a:ext cx="1351694" cy="398583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lnSpc>
                    <a:spcPts val="3191"/>
                  </a:lnSpc>
                </a:pPr>
                <a:r>
                  <a:rPr lang="en-US" sz="1400" b="1" dirty="0">
                    <a:solidFill>
                      <a:srgbClr val="105476"/>
                    </a:solidFill>
                    <a:latin typeface="Calibri"/>
                    <a:ea typeface="Calibri"/>
                    <a:cs typeface="Calibri"/>
                  </a:rPr>
                  <a:t>Assisted Living</a:t>
                </a:r>
              </a:p>
            </p:txBody>
          </p:sp>
          <p:sp>
            <p:nvSpPr>
              <p:cNvPr id="46" name="TextBox 20">
                <a:extLst>
                  <a:ext uri="{FF2B5EF4-FFF2-40B4-BE49-F238E27FC236}">
                    <a16:creationId xmlns:a16="http://schemas.microsoft.com/office/drawing/2014/main" id="{F5E3691E-6237-149D-817C-076C16572423}"/>
                  </a:ext>
                </a:extLst>
              </p:cNvPr>
              <p:cNvSpPr txBox="1"/>
              <p:nvPr/>
            </p:nvSpPr>
            <p:spPr>
              <a:xfrm>
                <a:off x="5173349" y="5938601"/>
                <a:ext cx="1511031" cy="77600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lnSpc>
                    <a:spcPts val="2862"/>
                  </a:lnSpc>
                </a:pPr>
                <a:r>
                  <a:rPr lang="en-US" sz="2400" b="1" dirty="0">
                    <a:solidFill>
                      <a:srgbClr val="105476"/>
                    </a:solidFill>
                    <a:latin typeface="Calibri"/>
                    <a:ea typeface="Calibri"/>
                    <a:cs typeface="Calibri"/>
                  </a:rPr>
                  <a:t>$74,400</a:t>
                </a:r>
              </a:p>
              <a:p>
                <a:pPr algn="ctr">
                  <a:lnSpc>
                    <a:spcPts val="2862"/>
                  </a:lnSpc>
                </a:pPr>
                <a:r>
                  <a:rPr lang="en-US" sz="1200" dirty="0">
                    <a:solidFill>
                      <a:srgbClr val="105476"/>
                    </a:solidFill>
                    <a:latin typeface="Calibri"/>
                    <a:ea typeface="Calibri"/>
                    <a:cs typeface="Calibri"/>
                  </a:rPr>
                  <a:t>Avg. Stay 2.5 years</a:t>
                </a:r>
              </a:p>
            </p:txBody>
          </p:sp>
        </p:grpSp>
        <p:sp>
          <p:nvSpPr>
            <p:cNvPr id="48" name="Freeform 22">
              <a:extLst>
                <a:ext uri="{FF2B5EF4-FFF2-40B4-BE49-F238E27FC236}">
                  <a16:creationId xmlns:a16="http://schemas.microsoft.com/office/drawing/2014/main" id="{E7F5F9E3-7363-93FE-A1DB-D30B6B4170C7}"/>
                </a:ext>
              </a:extLst>
            </p:cNvPr>
            <p:cNvSpPr/>
            <p:nvPr/>
          </p:nvSpPr>
          <p:spPr>
            <a:xfrm>
              <a:off x="3020451" y="4276922"/>
              <a:ext cx="1170876" cy="983971"/>
            </a:xfrm>
            <a:custGeom>
              <a:avLst/>
              <a:gdLst/>
              <a:ahLst/>
              <a:cxnLst/>
              <a:rect l="l" t="t" r="r" b="b"/>
              <a:pathLst>
                <a:path w="2438919" h="2438919">
                  <a:moveTo>
                    <a:pt x="0" y="0"/>
                  </a:moveTo>
                  <a:lnTo>
                    <a:pt x="2438920" y="0"/>
                  </a:lnTo>
                  <a:lnTo>
                    <a:pt x="2438920" y="2438919"/>
                  </a:lnTo>
                  <a:lnTo>
                    <a:pt x="0" y="24389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7917593E-7E8D-531A-E9E1-EC81D563689D}"/>
                </a:ext>
              </a:extLst>
            </p:cNvPr>
            <p:cNvGrpSpPr/>
            <p:nvPr/>
          </p:nvGrpSpPr>
          <p:grpSpPr>
            <a:xfrm>
              <a:off x="5938995" y="4246741"/>
              <a:ext cx="1600883" cy="2469541"/>
              <a:chOff x="7511422" y="4246741"/>
              <a:chExt cx="1600883" cy="2469541"/>
            </a:xfrm>
          </p:grpSpPr>
          <p:sp>
            <p:nvSpPr>
              <p:cNvPr id="40" name="Freeform 10">
                <a:extLst>
                  <a:ext uri="{FF2B5EF4-FFF2-40B4-BE49-F238E27FC236}">
                    <a16:creationId xmlns:a16="http://schemas.microsoft.com/office/drawing/2014/main" id="{AB838476-5628-B7A5-EFB1-51F302389262}"/>
                  </a:ext>
                </a:extLst>
              </p:cNvPr>
              <p:cNvSpPr/>
              <p:nvPr/>
            </p:nvSpPr>
            <p:spPr>
              <a:xfrm>
                <a:off x="7761985" y="4315192"/>
                <a:ext cx="1025622" cy="945701"/>
              </a:xfrm>
              <a:custGeom>
                <a:avLst/>
                <a:gdLst/>
                <a:ahLst/>
                <a:cxnLst/>
                <a:rect l="l" t="t" r="r" b="b"/>
                <a:pathLst>
                  <a:path w="2136357" h="2344059">
                    <a:moveTo>
                      <a:pt x="0" y="0"/>
                    </a:moveTo>
                    <a:lnTo>
                      <a:pt x="2136357" y="0"/>
                    </a:lnTo>
                    <a:lnTo>
                      <a:pt x="2136357" y="2344059"/>
                    </a:lnTo>
                    <a:lnTo>
                      <a:pt x="0" y="234405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TextBox 18">
                <a:extLst>
                  <a:ext uri="{FF2B5EF4-FFF2-40B4-BE49-F238E27FC236}">
                    <a16:creationId xmlns:a16="http://schemas.microsoft.com/office/drawing/2014/main" id="{823655B3-645A-D33B-9A8A-F90B293FDAB2}"/>
                  </a:ext>
                </a:extLst>
              </p:cNvPr>
              <p:cNvSpPr txBox="1"/>
              <p:nvPr/>
            </p:nvSpPr>
            <p:spPr>
              <a:xfrm>
                <a:off x="7698239" y="5355882"/>
                <a:ext cx="1233282" cy="39858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3191"/>
                  </a:lnSpc>
                </a:pPr>
                <a:r>
                  <a:rPr lang="en-US" sz="1400" b="1" dirty="0">
                    <a:solidFill>
                      <a:srgbClr val="105476"/>
                    </a:solidFill>
                    <a:latin typeface="Calibri"/>
                    <a:ea typeface="Calibri"/>
                    <a:cs typeface="Calibri"/>
                  </a:rPr>
                  <a:t>Nursing Home</a:t>
                </a:r>
              </a:p>
            </p:txBody>
          </p:sp>
          <p:sp>
            <p:nvSpPr>
              <p:cNvPr id="47" name="TextBox 21">
                <a:extLst>
                  <a:ext uri="{FF2B5EF4-FFF2-40B4-BE49-F238E27FC236}">
                    <a16:creationId xmlns:a16="http://schemas.microsoft.com/office/drawing/2014/main" id="{CF5D8325-464C-B07D-600E-B8C4B13E82A3}"/>
                  </a:ext>
                </a:extLst>
              </p:cNvPr>
              <p:cNvSpPr txBox="1"/>
              <p:nvPr/>
            </p:nvSpPr>
            <p:spPr>
              <a:xfrm>
                <a:off x="7511422" y="5932718"/>
                <a:ext cx="1600883" cy="783564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lnSpc>
                    <a:spcPts val="2862"/>
                  </a:lnSpc>
                </a:pPr>
                <a:r>
                  <a:rPr lang="en-US" sz="2400" b="1" dirty="0">
                    <a:solidFill>
                      <a:srgbClr val="105476"/>
                    </a:solidFill>
                    <a:latin typeface="Calibri"/>
                    <a:ea typeface="Calibri"/>
                    <a:cs typeface="Calibri"/>
                  </a:rPr>
                  <a:t>$129,575</a:t>
                </a:r>
              </a:p>
              <a:p>
                <a:pPr algn="ctr">
                  <a:lnSpc>
                    <a:spcPts val="2862"/>
                  </a:lnSpc>
                </a:pPr>
                <a:r>
                  <a:rPr lang="en-US" sz="1200" dirty="0">
                    <a:solidFill>
                      <a:srgbClr val="105476"/>
                    </a:solidFill>
                    <a:latin typeface="Calibri"/>
                    <a:ea typeface="Calibri"/>
                    <a:cs typeface="Calibri"/>
                  </a:rPr>
                  <a:t>Avg. Stay 2.4 years</a:t>
                </a:r>
              </a:p>
            </p:txBody>
          </p:sp>
          <p:sp>
            <p:nvSpPr>
              <p:cNvPr id="49" name="Freeform 23">
                <a:extLst>
                  <a:ext uri="{FF2B5EF4-FFF2-40B4-BE49-F238E27FC236}">
                    <a16:creationId xmlns:a16="http://schemas.microsoft.com/office/drawing/2014/main" id="{2003E1BF-8A34-1C43-5F37-B9A9430E19BC}"/>
                  </a:ext>
                </a:extLst>
              </p:cNvPr>
              <p:cNvSpPr/>
              <p:nvPr/>
            </p:nvSpPr>
            <p:spPr>
              <a:xfrm>
                <a:off x="7691742" y="4246741"/>
                <a:ext cx="1170876" cy="983971"/>
              </a:xfrm>
              <a:custGeom>
                <a:avLst/>
                <a:gdLst/>
                <a:ahLst/>
                <a:cxnLst/>
                <a:rect l="l" t="t" r="r" b="b"/>
                <a:pathLst>
                  <a:path w="2438919" h="2438919">
                    <a:moveTo>
                      <a:pt x="0" y="0"/>
                    </a:moveTo>
                    <a:lnTo>
                      <a:pt x="2438919" y="0"/>
                    </a:lnTo>
                    <a:lnTo>
                      <a:pt x="2438919" y="2438919"/>
                    </a:lnTo>
                    <a:lnTo>
                      <a:pt x="0" y="243891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DB970BDC-EA3F-FB37-4F2D-09BC5BEECAD6}"/>
              </a:ext>
            </a:extLst>
          </p:cNvPr>
          <p:cNvSpPr txBox="1"/>
          <p:nvPr/>
        </p:nvSpPr>
        <p:spPr>
          <a:xfrm>
            <a:off x="6463986" y="1075220"/>
            <a:ext cx="609742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>
                <a:solidFill>
                  <a:srgbClr val="00518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Average </a:t>
            </a:r>
            <a:r>
              <a:rPr lang="en-US" sz="1600" b="1">
                <a:solidFill>
                  <a:srgbClr val="00518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Cost of Care</a:t>
            </a:r>
            <a:r>
              <a:rPr lang="en-US" sz="1600" b="1" baseline="30000">
                <a:solidFill>
                  <a:srgbClr val="00518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1600" b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1600" b="1">
                <a:solidFill>
                  <a:srgbClr val="0051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</a:t>
            </a:r>
            <a:endParaRPr lang="en-US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A5431CF-A960-F61F-9345-5D162BD61E87}"/>
              </a:ext>
            </a:extLst>
          </p:cNvPr>
          <p:cNvCxnSpPr>
            <a:cxnSpLocks/>
          </p:cNvCxnSpPr>
          <p:nvPr/>
        </p:nvCxnSpPr>
        <p:spPr>
          <a:xfrm flipV="1">
            <a:off x="6559960" y="1459068"/>
            <a:ext cx="4269740" cy="1807"/>
          </a:xfrm>
          <a:prstGeom prst="line">
            <a:avLst/>
          </a:prstGeom>
          <a:ln w="38100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4AB10FB2-05BF-EB24-60A4-414CEC6E97E6}"/>
              </a:ext>
            </a:extLst>
          </p:cNvPr>
          <p:cNvSpPr txBox="1"/>
          <p:nvPr/>
        </p:nvSpPr>
        <p:spPr>
          <a:xfrm>
            <a:off x="6465331" y="4239851"/>
            <a:ext cx="609742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>
                <a:solidFill>
                  <a:srgbClr val="00518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LTC Financing Crisis</a:t>
            </a:r>
            <a:r>
              <a:rPr lang="en-US" sz="1600" b="1">
                <a:solidFill>
                  <a:srgbClr val="0051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		</a:t>
            </a:r>
            <a:endParaRPr lang="en-US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93DF73C-9655-0B63-9DC8-B9625FD73417}"/>
              </a:ext>
            </a:extLst>
          </p:cNvPr>
          <p:cNvCxnSpPr>
            <a:cxnSpLocks/>
          </p:cNvCxnSpPr>
          <p:nvPr/>
        </p:nvCxnSpPr>
        <p:spPr>
          <a:xfrm flipV="1">
            <a:off x="6561305" y="4623699"/>
            <a:ext cx="4269740" cy="1807"/>
          </a:xfrm>
          <a:prstGeom prst="line">
            <a:avLst/>
          </a:prstGeom>
          <a:ln w="38100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2EA7DB-3D1D-80BF-851C-D7850D5EB5FB}"/>
              </a:ext>
            </a:extLst>
          </p:cNvPr>
          <p:cNvGraphicFramePr>
            <a:graphicFrameLocks noGrp="1"/>
          </p:cNvGraphicFramePr>
          <p:nvPr/>
        </p:nvGraphicFramePr>
        <p:xfrm>
          <a:off x="6560971" y="4883091"/>
          <a:ext cx="4999658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9658">
                  <a:extLst>
                    <a:ext uri="{9D8B030D-6E8A-4147-A177-3AD203B41FA5}">
                      <a16:colId xmlns:a16="http://schemas.microsoft.com/office/drawing/2014/main" val="16025005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56%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</a:rPr>
                        <a:t>of couples without LTC insurance spend their income down to poverty level after one partner has spent </a:t>
                      </a:r>
                      <a:r>
                        <a:rPr lang="en-US" sz="1200" b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six months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</a:rPr>
                        <a:t>in a nursing home</a:t>
                      </a:r>
                      <a:r>
                        <a:rPr lang="en-US" sz="1200" b="0" baseline="3000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200" b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b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Medicaid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</a:rPr>
                        <a:t> now consumes </a:t>
                      </a:r>
                      <a:r>
                        <a:rPr lang="en-US" sz="1200" b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30%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</a:rPr>
                        <a:t>of state budgets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Medicaid</a:t>
                      </a:r>
                      <a:r>
                        <a:rPr lang="en-US" sz="1200" b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</a:rPr>
                        <a:t>pays for about </a:t>
                      </a:r>
                      <a:r>
                        <a:rPr lang="en-US" sz="1200" b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45%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</a:rPr>
                        <a:t>of total LTC service and support costs</a:t>
                      </a:r>
                      <a:r>
                        <a:rPr lang="en-US" sz="1200" b="0" baseline="3000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6690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8020899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80A4EBB-ADBF-98F4-F086-BDD78E54825C}"/>
              </a:ext>
            </a:extLst>
          </p:cNvPr>
          <p:cNvCxnSpPr>
            <a:cxnSpLocks/>
          </p:cNvCxnSpPr>
          <p:nvPr/>
        </p:nvCxnSpPr>
        <p:spPr>
          <a:xfrm>
            <a:off x="808096" y="1462697"/>
            <a:ext cx="4206964" cy="0"/>
          </a:xfrm>
          <a:prstGeom prst="line">
            <a:avLst/>
          </a:prstGeom>
          <a:ln w="38100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57B7146-B8F8-DE53-EF99-0E71E328637C}"/>
              </a:ext>
            </a:extLst>
          </p:cNvPr>
          <p:cNvSpPr txBox="1"/>
          <p:nvPr/>
        </p:nvSpPr>
        <p:spPr>
          <a:xfrm>
            <a:off x="417276" y="243373"/>
            <a:ext cx="11357449" cy="707886"/>
          </a:xfrm>
          <a:prstGeom prst="rect">
            <a:avLst/>
          </a:prstGeom>
          <a:noFill/>
          <a:ln w="38100" cap="rnd">
            <a:solidFill>
              <a:schemeClr val="accent2"/>
            </a:solidFill>
            <a:prstDash val="sysDot"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r">
              <a:defRPr sz="4000" b="1"/>
            </a:lvl1pPr>
          </a:lstStyle>
          <a:p>
            <a:pPr algn="ctr"/>
            <a:r>
              <a:rPr lang="en-US">
                <a:solidFill>
                  <a:srgbClr val="005180"/>
                </a:solidFill>
              </a:rPr>
              <a:t>Long-Term Care Insurance</a:t>
            </a:r>
            <a:endParaRPr lang="en-US">
              <a:solidFill>
                <a:srgbClr val="005180"/>
              </a:solidFill>
              <a:ea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676782-3C7F-A1B6-9D6F-594A6D259C0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0204"/>
          <a:stretch>
            <a:fillRect/>
          </a:stretch>
        </p:blipFill>
        <p:spPr>
          <a:xfrm>
            <a:off x="649806" y="1512106"/>
            <a:ext cx="4445627" cy="233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84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AF1FC-F25D-5E60-1D6D-A005C5B04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45">
            <a:extLst>
              <a:ext uri="{FF2B5EF4-FFF2-40B4-BE49-F238E27FC236}">
                <a16:creationId xmlns:a16="http://schemas.microsoft.com/office/drawing/2014/main" id="{F0613115-FBAD-3476-2AA6-AB3289FE6802}"/>
              </a:ext>
            </a:extLst>
          </p:cNvPr>
          <p:cNvSpPr/>
          <p:nvPr/>
        </p:nvSpPr>
        <p:spPr>
          <a:xfrm>
            <a:off x="6214282" y="2925702"/>
            <a:ext cx="5751546" cy="1495384"/>
          </a:xfrm>
          <a:custGeom>
            <a:avLst/>
            <a:gdLst/>
            <a:ahLst/>
            <a:cxnLst/>
            <a:rect l="l" t="t" r="r" b="b"/>
            <a:pathLst>
              <a:path w="2798976" h="888401">
                <a:moveTo>
                  <a:pt x="4821" y="0"/>
                </a:moveTo>
                <a:lnTo>
                  <a:pt x="2794155" y="0"/>
                </a:lnTo>
                <a:cubicBezTo>
                  <a:pt x="2796817" y="0"/>
                  <a:pt x="2798976" y="2158"/>
                  <a:pt x="2798976" y="4821"/>
                </a:cubicBezTo>
                <a:lnTo>
                  <a:pt x="2798976" y="883580"/>
                </a:lnTo>
                <a:cubicBezTo>
                  <a:pt x="2798976" y="886243"/>
                  <a:pt x="2796817" y="888401"/>
                  <a:pt x="2794155" y="888401"/>
                </a:cubicBezTo>
                <a:lnTo>
                  <a:pt x="4821" y="888401"/>
                </a:lnTo>
                <a:cubicBezTo>
                  <a:pt x="2158" y="888401"/>
                  <a:pt x="0" y="886243"/>
                  <a:pt x="0" y="883580"/>
                </a:cubicBezTo>
                <a:lnTo>
                  <a:pt x="0" y="4821"/>
                </a:lnTo>
                <a:cubicBezTo>
                  <a:pt x="0" y="2158"/>
                  <a:pt x="2158" y="0"/>
                  <a:pt x="4821" y="0"/>
                </a:cubicBezTo>
                <a:close/>
              </a:path>
            </a:pathLst>
          </a:custGeom>
          <a:solidFill>
            <a:srgbClr val="CFD5EA">
              <a:alpha val="29804"/>
            </a:srgbClr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6DB8C16C-2789-69E5-65EC-8AA8C32B976A}"/>
              </a:ext>
            </a:extLst>
          </p:cNvPr>
          <p:cNvGrpSpPr/>
          <p:nvPr/>
        </p:nvGrpSpPr>
        <p:grpSpPr>
          <a:xfrm>
            <a:off x="145950" y="1077345"/>
            <a:ext cx="11792223" cy="1693318"/>
            <a:chOff x="0" y="-38100"/>
            <a:chExt cx="6547746" cy="795733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A94FA5F-F358-F277-B44B-AD0EEE5A2A0E}"/>
                </a:ext>
              </a:extLst>
            </p:cNvPr>
            <p:cNvSpPr/>
            <p:nvPr/>
          </p:nvSpPr>
          <p:spPr>
            <a:xfrm>
              <a:off x="0" y="0"/>
              <a:ext cx="3264001" cy="735733"/>
            </a:xfrm>
            <a:custGeom>
              <a:avLst/>
              <a:gdLst/>
              <a:ahLst/>
              <a:cxnLst/>
              <a:rect l="l" t="t" r="r" b="b"/>
              <a:pathLst>
                <a:path w="3303823" h="757633">
                  <a:moveTo>
                    <a:pt x="4084" y="0"/>
                  </a:moveTo>
                  <a:lnTo>
                    <a:pt x="3299739" y="0"/>
                  </a:lnTo>
                  <a:cubicBezTo>
                    <a:pt x="3300822" y="0"/>
                    <a:pt x="3301860" y="430"/>
                    <a:pt x="3302627" y="1196"/>
                  </a:cubicBezTo>
                  <a:cubicBezTo>
                    <a:pt x="3303393" y="1962"/>
                    <a:pt x="3303823" y="3001"/>
                    <a:pt x="3303823" y="4084"/>
                  </a:cubicBezTo>
                  <a:lnTo>
                    <a:pt x="3303823" y="753549"/>
                  </a:lnTo>
                  <a:cubicBezTo>
                    <a:pt x="3303823" y="755804"/>
                    <a:pt x="3301994" y="757633"/>
                    <a:pt x="3299739" y="757633"/>
                  </a:cubicBezTo>
                  <a:lnTo>
                    <a:pt x="4084" y="757633"/>
                  </a:lnTo>
                  <a:cubicBezTo>
                    <a:pt x="3001" y="757633"/>
                    <a:pt x="1962" y="757202"/>
                    <a:pt x="1196" y="756437"/>
                  </a:cubicBezTo>
                  <a:cubicBezTo>
                    <a:pt x="430" y="755671"/>
                    <a:pt x="0" y="754632"/>
                    <a:pt x="0" y="753549"/>
                  </a:cubicBezTo>
                  <a:lnTo>
                    <a:pt x="0" y="4084"/>
                  </a:lnTo>
                  <a:cubicBezTo>
                    <a:pt x="0" y="3001"/>
                    <a:pt x="430" y="1962"/>
                    <a:pt x="1196" y="1196"/>
                  </a:cubicBezTo>
                  <a:cubicBezTo>
                    <a:pt x="1962" y="430"/>
                    <a:pt x="3001" y="0"/>
                    <a:pt x="4084" y="0"/>
                  </a:cubicBezTo>
                  <a:close/>
                </a:path>
              </a:pathLst>
            </a:custGeom>
            <a:solidFill>
              <a:srgbClr val="CFD5EA">
                <a:alpha val="29804"/>
              </a:srgbClr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C2A1A12-87AC-0048-A7AA-A3C5A0E647D9}"/>
                </a:ext>
              </a:extLst>
            </p:cNvPr>
            <p:cNvSpPr txBox="1"/>
            <p:nvPr/>
          </p:nvSpPr>
          <p:spPr>
            <a:xfrm>
              <a:off x="0" y="-38100"/>
              <a:ext cx="3303823" cy="79573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 4">
              <a:extLst>
                <a:ext uri="{FF2B5EF4-FFF2-40B4-BE49-F238E27FC236}">
                  <a16:creationId xmlns:a16="http://schemas.microsoft.com/office/drawing/2014/main" id="{2EEFD517-5D99-7861-6628-AB1C38C77454}"/>
                </a:ext>
              </a:extLst>
            </p:cNvPr>
            <p:cNvSpPr/>
            <p:nvPr/>
          </p:nvSpPr>
          <p:spPr>
            <a:xfrm>
              <a:off x="3366982" y="0"/>
              <a:ext cx="3180764" cy="735733"/>
            </a:xfrm>
            <a:custGeom>
              <a:avLst/>
              <a:gdLst/>
              <a:ahLst/>
              <a:cxnLst/>
              <a:rect l="l" t="t" r="r" b="b"/>
              <a:pathLst>
                <a:path w="3303823" h="757633">
                  <a:moveTo>
                    <a:pt x="4084" y="0"/>
                  </a:moveTo>
                  <a:lnTo>
                    <a:pt x="3299739" y="0"/>
                  </a:lnTo>
                  <a:cubicBezTo>
                    <a:pt x="3300822" y="0"/>
                    <a:pt x="3301860" y="430"/>
                    <a:pt x="3302627" y="1196"/>
                  </a:cubicBezTo>
                  <a:cubicBezTo>
                    <a:pt x="3303393" y="1962"/>
                    <a:pt x="3303823" y="3001"/>
                    <a:pt x="3303823" y="4084"/>
                  </a:cubicBezTo>
                  <a:lnTo>
                    <a:pt x="3303823" y="753549"/>
                  </a:lnTo>
                  <a:cubicBezTo>
                    <a:pt x="3303823" y="755804"/>
                    <a:pt x="3301994" y="757633"/>
                    <a:pt x="3299739" y="757633"/>
                  </a:cubicBezTo>
                  <a:lnTo>
                    <a:pt x="4084" y="757633"/>
                  </a:lnTo>
                  <a:cubicBezTo>
                    <a:pt x="3001" y="757633"/>
                    <a:pt x="1962" y="757202"/>
                    <a:pt x="1196" y="756437"/>
                  </a:cubicBezTo>
                  <a:cubicBezTo>
                    <a:pt x="430" y="755671"/>
                    <a:pt x="0" y="754632"/>
                    <a:pt x="0" y="753549"/>
                  </a:cubicBezTo>
                  <a:lnTo>
                    <a:pt x="0" y="4084"/>
                  </a:lnTo>
                  <a:cubicBezTo>
                    <a:pt x="0" y="3001"/>
                    <a:pt x="430" y="1962"/>
                    <a:pt x="1196" y="1196"/>
                  </a:cubicBezTo>
                  <a:cubicBezTo>
                    <a:pt x="1962" y="430"/>
                    <a:pt x="3001" y="0"/>
                    <a:pt x="4084" y="0"/>
                  </a:cubicBezTo>
                  <a:close/>
                </a:path>
              </a:pathLst>
            </a:custGeom>
            <a:solidFill>
              <a:srgbClr val="CFD5EA">
                <a:alpha val="29804"/>
              </a:srgbClr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" name="AutoShape 6">
            <a:extLst>
              <a:ext uri="{FF2B5EF4-FFF2-40B4-BE49-F238E27FC236}">
                <a16:creationId xmlns:a16="http://schemas.microsoft.com/office/drawing/2014/main" id="{18E08419-7D4E-B9D8-0A00-FA9E8D5FCBF7}"/>
              </a:ext>
            </a:extLst>
          </p:cNvPr>
          <p:cNvSpPr/>
          <p:nvPr/>
        </p:nvSpPr>
        <p:spPr>
          <a:xfrm>
            <a:off x="145948" y="2696462"/>
            <a:ext cx="5878331" cy="1"/>
          </a:xfrm>
          <a:prstGeom prst="line">
            <a:avLst/>
          </a:prstGeom>
          <a:ln w="28575" cap="flat">
            <a:solidFill>
              <a:srgbClr val="89CDE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EC892CFF-C7FC-3932-6577-1AF10AAF63FE}"/>
              </a:ext>
            </a:extLst>
          </p:cNvPr>
          <p:cNvSpPr/>
          <p:nvPr/>
        </p:nvSpPr>
        <p:spPr>
          <a:xfrm>
            <a:off x="145949" y="1164093"/>
            <a:ext cx="5878331" cy="10188"/>
          </a:xfrm>
          <a:prstGeom prst="line">
            <a:avLst/>
          </a:prstGeom>
          <a:ln w="28575" cap="flat">
            <a:solidFill>
              <a:srgbClr val="89CDE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8">
            <a:extLst>
              <a:ext uri="{FF2B5EF4-FFF2-40B4-BE49-F238E27FC236}">
                <a16:creationId xmlns:a16="http://schemas.microsoft.com/office/drawing/2014/main" id="{EFC61EB3-6104-49C2-DDCD-98695A13A2C8}"/>
              </a:ext>
            </a:extLst>
          </p:cNvPr>
          <p:cNvGrpSpPr/>
          <p:nvPr/>
        </p:nvGrpSpPr>
        <p:grpSpPr>
          <a:xfrm>
            <a:off x="121739" y="2865854"/>
            <a:ext cx="6341615" cy="1525529"/>
            <a:chOff x="0" y="-38100"/>
            <a:chExt cx="3303823" cy="864952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188DDAE7-E2E4-A931-5748-F86D0CA7C19D}"/>
                </a:ext>
              </a:extLst>
            </p:cNvPr>
            <p:cNvSpPr/>
            <p:nvPr/>
          </p:nvSpPr>
          <p:spPr>
            <a:xfrm>
              <a:off x="1" y="0"/>
              <a:ext cx="3075076" cy="826852"/>
            </a:xfrm>
            <a:custGeom>
              <a:avLst/>
              <a:gdLst/>
              <a:ahLst/>
              <a:cxnLst/>
              <a:rect l="l" t="t" r="r" b="b"/>
              <a:pathLst>
                <a:path w="3303823" h="796222">
                  <a:moveTo>
                    <a:pt x="4084" y="0"/>
                  </a:moveTo>
                  <a:lnTo>
                    <a:pt x="3299739" y="0"/>
                  </a:lnTo>
                  <a:cubicBezTo>
                    <a:pt x="3300822" y="0"/>
                    <a:pt x="3301860" y="430"/>
                    <a:pt x="3302627" y="1196"/>
                  </a:cubicBezTo>
                  <a:cubicBezTo>
                    <a:pt x="3303393" y="1962"/>
                    <a:pt x="3303823" y="3001"/>
                    <a:pt x="3303823" y="4084"/>
                  </a:cubicBezTo>
                  <a:lnTo>
                    <a:pt x="3303823" y="792138"/>
                  </a:lnTo>
                  <a:cubicBezTo>
                    <a:pt x="3303823" y="794393"/>
                    <a:pt x="3301994" y="796222"/>
                    <a:pt x="3299739" y="796222"/>
                  </a:cubicBezTo>
                  <a:lnTo>
                    <a:pt x="4084" y="796222"/>
                  </a:lnTo>
                  <a:cubicBezTo>
                    <a:pt x="3001" y="796222"/>
                    <a:pt x="1962" y="795792"/>
                    <a:pt x="1196" y="795026"/>
                  </a:cubicBezTo>
                  <a:cubicBezTo>
                    <a:pt x="430" y="794260"/>
                    <a:pt x="0" y="793221"/>
                    <a:pt x="0" y="792138"/>
                  </a:cubicBezTo>
                  <a:lnTo>
                    <a:pt x="0" y="4084"/>
                  </a:lnTo>
                  <a:cubicBezTo>
                    <a:pt x="0" y="3001"/>
                    <a:pt x="430" y="1962"/>
                    <a:pt x="1196" y="1196"/>
                  </a:cubicBezTo>
                  <a:cubicBezTo>
                    <a:pt x="1962" y="430"/>
                    <a:pt x="3001" y="0"/>
                    <a:pt x="4084" y="0"/>
                  </a:cubicBezTo>
                  <a:close/>
                </a:path>
              </a:pathLst>
            </a:custGeom>
            <a:solidFill>
              <a:srgbClr val="CFD5EA">
                <a:alpha val="29804"/>
              </a:srgbClr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1C7010C2-D720-9906-408C-F96BD821EFE2}"/>
                </a:ext>
              </a:extLst>
            </p:cNvPr>
            <p:cNvSpPr txBox="1"/>
            <p:nvPr/>
          </p:nvSpPr>
          <p:spPr>
            <a:xfrm>
              <a:off x="0" y="-38100"/>
              <a:ext cx="3303823" cy="83432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TextBox 13">
            <a:extLst>
              <a:ext uri="{FF2B5EF4-FFF2-40B4-BE49-F238E27FC236}">
                <a16:creationId xmlns:a16="http://schemas.microsoft.com/office/drawing/2014/main" id="{0FAB6185-D04B-E7B8-4E36-D3449294B7DD}"/>
              </a:ext>
            </a:extLst>
          </p:cNvPr>
          <p:cNvSpPr txBox="1"/>
          <p:nvPr/>
        </p:nvSpPr>
        <p:spPr>
          <a:xfrm>
            <a:off x="3507954" y="2727581"/>
            <a:ext cx="2894461" cy="1560689"/>
          </a:xfrm>
          <a:prstGeom prst="rect">
            <a:avLst/>
          </a:prstGeom>
        </p:spPr>
        <p:txBody>
          <a:bodyPr lIns="33867" tIns="33867" rIns="33867" bIns="33867" rtlCol="0" anchor="ctr"/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Box 41">
            <a:extLst>
              <a:ext uri="{FF2B5EF4-FFF2-40B4-BE49-F238E27FC236}">
                <a16:creationId xmlns:a16="http://schemas.microsoft.com/office/drawing/2014/main" id="{194DE0B7-28AC-80A0-FE9B-8EC199B31034}"/>
              </a:ext>
            </a:extLst>
          </p:cNvPr>
          <p:cNvSpPr txBox="1"/>
          <p:nvPr/>
        </p:nvSpPr>
        <p:spPr>
          <a:xfrm>
            <a:off x="145956" y="3326890"/>
            <a:ext cx="6308792" cy="2402076"/>
          </a:xfrm>
          <a:prstGeom prst="rect">
            <a:avLst/>
          </a:prstGeom>
        </p:spPr>
        <p:txBody>
          <a:bodyPr lIns="33867" tIns="33867" rIns="33867" bIns="33867" rtlCol="0" anchor="ctr"/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4" name="Group 54">
            <a:extLst>
              <a:ext uri="{FF2B5EF4-FFF2-40B4-BE49-F238E27FC236}">
                <a16:creationId xmlns:a16="http://schemas.microsoft.com/office/drawing/2014/main" id="{306AF3EC-FE6E-9100-03E9-D7DC92DDD9DE}"/>
              </a:ext>
            </a:extLst>
          </p:cNvPr>
          <p:cNvGrpSpPr/>
          <p:nvPr/>
        </p:nvGrpSpPr>
        <p:grpSpPr>
          <a:xfrm>
            <a:off x="121738" y="4409489"/>
            <a:ext cx="11874418" cy="1669084"/>
            <a:chOff x="-11537" y="-38100"/>
            <a:chExt cx="2814380" cy="779442"/>
          </a:xfrm>
        </p:grpSpPr>
        <p:sp>
          <p:nvSpPr>
            <p:cNvPr id="55" name="Freeform 55">
              <a:extLst>
                <a:ext uri="{FF2B5EF4-FFF2-40B4-BE49-F238E27FC236}">
                  <a16:creationId xmlns:a16="http://schemas.microsoft.com/office/drawing/2014/main" id="{869A890A-2F47-F080-03F4-C5312DCE170C}"/>
                </a:ext>
              </a:extLst>
            </p:cNvPr>
            <p:cNvSpPr/>
            <p:nvPr/>
          </p:nvSpPr>
          <p:spPr>
            <a:xfrm>
              <a:off x="-11537" y="31375"/>
              <a:ext cx="2814380" cy="630563"/>
            </a:xfrm>
            <a:custGeom>
              <a:avLst/>
              <a:gdLst/>
              <a:ahLst/>
              <a:cxnLst/>
              <a:rect l="l" t="t" r="r" b="b"/>
              <a:pathLst>
                <a:path w="2798976" h="741342">
                  <a:moveTo>
                    <a:pt x="4821" y="0"/>
                  </a:moveTo>
                  <a:lnTo>
                    <a:pt x="2794155" y="0"/>
                  </a:lnTo>
                  <a:cubicBezTo>
                    <a:pt x="2796817" y="0"/>
                    <a:pt x="2798976" y="2158"/>
                    <a:pt x="2798976" y="4821"/>
                  </a:cubicBezTo>
                  <a:lnTo>
                    <a:pt x="2798976" y="736521"/>
                  </a:lnTo>
                  <a:cubicBezTo>
                    <a:pt x="2798976" y="739183"/>
                    <a:pt x="2796817" y="741342"/>
                    <a:pt x="2794155" y="741342"/>
                  </a:cubicBezTo>
                  <a:lnTo>
                    <a:pt x="4821" y="741342"/>
                  </a:lnTo>
                  <a:cubicBezTo>
                    <a:pt x="2158" y="741342"/>
                    <a:pt x="0" y="739183"/>
                    <a:pt x="0" y="736521"/>
                  </a:cubicBezTo>
                  <a:lnTo>
                    <a:pt x="0" y="4821"/>
                  </a:lnTo>
                  <a:cubicBezTo>
                    <a:pt x="0" y="2158"/>
                    <a:pt x="2158" y="0"/>
                    <a:pt x="4821" y="0"/>
                  </a:cubicBezTo>
                  <a:close/>
                </a:path>
              </a:pathLst>
            </a:custGeom>
            <a:solidFill>
              <a:srgbClr val="CFD5EA">
                <a:alpha val="29804"/>
              </a:srgbClr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TextBox 56">
              <a:extLst>
                <a:ext uri="{FF2B5EF4-FFF2-40B4-BE49-F238E27FC236}">
                  <a16:creationId xmlns:a16="http://schemas.microsoft.com/office/drawing/2014/main" id="{83D4C3C3-EFD5-529E-5D50-93079809F9D2}"/>
                </a:ext>
              </a:extLst>
            </p:cNvPr>
            <p:cNvSpPr txBox="1"/>
            <p:nvPr/>
          </p:nvSpPr>
          <p:spPr>
            <a:xfrm>
              <a:off x="0" y="-38100"/>
              <a:ext cx="2798976" cy="7794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7" name="Freeform 77">
            <a:extLst>
              <a:ext uri="{FF2B5EF4-FFF2-40B4-BE49-F238E27FC236}">
                <a16:creationId xmlns:a16="http://schemas.microsoft.com/office/drawing/2014/main" id="{92CE4DCA-5DA0-CC69-2753-A5573EE27C10}"/>
              </a:ext>
            </a:extLst>
          </p:cNvPr>
          <p:cNvSpPr/>
          <p:nvPr/>
        </p:nvSpPr>
        <p:spPr>
          <a:xfrm>
            <a:off x="353782" y="1326855"/>
            <a:ext cx="201168" cy="201168"/>
          </a:xfrm>
          <a:custGeom>
            <a:avLst/>
            <a:gdLst/>
            <a:ahLst/>
            <a:cxnLst/>
            <a:rect l="l" t="t" r="r" b="b"/>
            <a:pathLst>
              <a:path w="304992" h="304992">
                <a:moveTo>
                  <a:pt x="0" y="0"/>
                </a:moveTo>
                <a:lnTo>
                  <a:pt x="304992" y="0"/>
                </a:lnTo>
                <a:lnTo>
                  <a:pt x="304992" y="304991"/>
                </a:lnTo>
                <a:lnTo>
                  <a:pt x="0" y="3049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Freeform 78">
            <a:extLst>
              <a:ext uri="{FF2B5EF4-FFF2-40B4-BE49-F238E27FC236}">
                <a16:creationId xmlns:a16="http://schemas.microsoft.com/office/drawing/2014/main" id="{E26ECE63-EC2C-AB3E-5777-0A7C252849EB}"/>
              </a:ext>
            </a:extLst>
          </p:cNvPr>
          <p:cNvSpPr/>
          <p:nvPr/>
        </p:nvSpPr>
        <p:spPr>
          <a:xfrm>
            <a:off x="6283082" y="1317654"/>
            <a:ext cx="203328" cy="203328"/>
          </a:xfrm>
          <a:custGeom>
            <a:avLst/>
            <a:gdLst/>
            <a:ahLst/>
            <a:cxnLst/>
            <a:rect l="l" t="t" r="r" b="b"/>
            <a:pathLst>
              <a:path w="304992" h="304992">
                <a:moveTo>
                  <a:pt x="0" y="0"/>
                </a:moveTo>
                <a:lnTo>
                  <a:pt x="304992" y="0"/>
                </a:lnTo>
                <a:lnTo>
                  <a:pt x="304992" y="304991"/>
                </a:lnTo>
                <a:lnTo>
                  <a:pt x="0" y="3049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3953AD4-8F73-CB4A-E77A-3AC763CE2D9A}"/>
              </a:ext>
            </a:extLst>
          </p:cNvPr>
          <p:cNvSpPr txBox="1"/>
          <p:nvPr/>
        </p:nvSpPr>
        <p:spPr>
          <a:xfrm>
            <a:off x="396403" y="142944"/>
            <a:ext cx="11357449" cy="646331"/>
          </a:xfrm>
          <a:prstGeom prst="rect">
            <a:avLst/>
          </a:prstGeom>
          <a:noFill/>
          <a:ln w="38100" cap="rnd">
            <a:solidFill>
              <a:schemeClr val="accent2"/>
            </a:solidFill>
            <a:prstDash val="sysDot"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r">
              <a:defRPr sz="40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518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Reasons Employers Offer an LTC Benefit with LTC Solutions </a:t>
            </a:r>
          </a:p>
        </p:txBody>
      </p:sp>
      <p:sp>
        <p:nvSpPr>
          <p:cNvPr id="2" name="TextBox 75">
            <a:extLst>
              <a:ext uri="{FF2B5EF4-FFF2-40B4-BE49-F238E27FC236}">
                <a16:creationId xmlns:a16="http://schemas.microsoft.com/office/drawing/2014/main" id="{A8FB6D44-14E5-7AF9-3A90-7CBDDC29AD7F}"/>
              </a:ext>
            </a:extLst>
          </p:cNvPr>
          <p:cNvSpPr txBox="1"/>
          <p:nvPr/>
        </p:nvSpPr>
        <p:spPr>
          <a:xfrm>
            <a:off x="645593" y="1199644"/>
            <a:ext cx="3632399" cy="342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987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05476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GROUP PLAN ADVANTAGES</a:t>
            </a:r>
          </a:p>
        </p:txBody>
      </p:sp>
      <p:sp>
        <p:nvSpPr>
          <p:cNvPr id="59" name="TextBox 76">
            <a:extLst>
              <a:ext uri="{FF2B5EF4-FFF2-40B4-BE49-F238E27FC236}">
                <a16:creationId xmlns:a16="http://schemas.microsoft.com/office/drawing/2014/main" id="{46EE8814-BC2B-1F5E-0269-1D2A8CC9760C}"/>
              </a:ext>
            </a:extLst>
          </p:cNvPr>
          <p:cNvSpPr txBox="1"/>
          <p:nvPr/>
        </p:nvSpPr>
        <p:spPr>
          <a:xfrm>
            <a:off x="490240" y="1546663"/>
            <a:ext cx="4842812" cy="9130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31064" marR="0" lvl="1" indent="-165532" algn="l" defTabSz="914400" rtl="0" eaLnBrk="1" fontAlgn="auto" latinLnBrk="0" hangingPunct="1">
              <a:lnSpc>
                <a:spcPts val="1809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srgbClr val="005180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Portable – </a:t>
            </a:r>
            <a:r>
              <a:rPr kumimoji="0" lang="en-US" sz="14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"/>
                <a:cs typeface="Calibri (MS)"/>
                <a:sym typeface="Calibri (MS)"/>
              </a:rPr>
              <a:t>at same rate</a:t>
            </a:r>
          </a:p>
          <a:p>
            <a:pPr marL="331064" marR="0" lvl="1" indent="-165532" algn="l" defTabSz="914400" rtl="0" eaLnBrk="1" fontAlgn="auto" latinLnBrk="0" hangingPunct="1">
              <a:lnSpc>
                <a:spcPts val="1809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srgbClr val="005180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Issue Age Rates – </a:t>
            </a:r>
            <a:r>
              <a:rPr kumimoji="0" lang="en-US" sz="14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"/>
                <a:cs typeface="Calibri (MS)"/>
                <a:sym typeface="Calibri (MS)"/>
              </a:rPr>
              <a:t>do not increase with age.</a:t>
            </a: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 </a:t>
            </a:r>
            <a:r>
              <a:rPr kumimoji="0" lang="en-US" sz="1400" b="1" i="0" u="sng" strike="noStrike" kern="1200" cap="none" spc="-4" normalizeH="0" baseline="0" noProof="0" dirty="0">
                <a:ln>
                  <a:noFill/>
                </a:ln>
                <a:solidFill>
                  <a:srgbClr val="2AA5E2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  <a:hlinkClick r:id="rId5" tooltip="https://salesdemo.myltcguide.com/cost-of-waiting-calculator"/>
              </a:rPr>
              <a:t>Cost of Waiting</a:t>
            </a:r>
          </a:p>
          <a:p>
            <a:pPr marL="331064" marR="0" lvl="1" indent="-165532" algn="l" defTabSz="914400" rtl="0" eaLnBrk="1" fontAlgn="auto" latinLnBrk="0" hangingPunct="1">
              <a:lnSpc>
                <a:spcPts val="1809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srgbClr val="005180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Guaranteed Issue – </a:t>
            </a:r>
            <a:r>
              <a:rPr kumimoji="0" lang="en-US" sz="14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"/>
                <a:cs typeface="Calibri (MS)"/>
                <a:sym typeface="Calibri (MS)"/>
              </a:rPr>
              <a:t>Provides employees access to a benefit.</a:t>
            </a: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 </a:t>
            </a:r>
            <a:r>
              <a:rPr kumimoji="0" lang="en-US" sz="1400" b="1" i="0" u="sng" strike="noStrike" kern="1200" cap="none" spc="-4" normalizeH="0" baseline="0" noProof="0" dirty="0">
                <a:ln>
                  <a:noFill/>
                </a:ln>
                <a:solidFill>
                  <a:srgbClr val="2AA5E2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  <a:hlinkClick r:id="rId6" tooltip="https://ltcs.myltcguide.com/hubfs/Individual%20Application%201.pdf"/>
              </a:rPr>
              <a:t>Individual App</a:t>
            </a: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srgbClr val="2AA5E2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 </a:t>
            </a:r>
            <a:r>
              <a:rPr kumimoji="0" lang="en-US" sz="14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&amp;</a:t>
            </a: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srgbClr val="2AA5E2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 </a:t>
            </a:r>
            <a:r>
              <a:rPr kumimoji="0" lang="en-US" sz="1400" b="1" i="0" u="sng" strike="noStrike" kern="1200" cap="none" spc="-4" normalizeH="0" baseline="0" noProof="0" dirty="0">
                <a:ln>
                  <a:noFill/>
                </a:ln>
                <a:solidFill>
                  <a:srgbClr val="2AA5E2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  <a:hlinkClick r:id="rId7" tooltip="https://ltcs.myltcguide.com/hubfs/LTC%20Declination1.pdf"/>
              </a:rPr>
              <a:t>Declinations</a:t>
            </a:r>
            <a:endParaRPr kumimoji="0" lang="en-US" sz="1400" b="1" i="0" u="sng" strike="noStrike" kern="1200" cap="none" spc="-4" normalizeH="0" baseline="0" noProof="0" dirty="0">
              <a:ln>
                <a:noFill/>
              </a:ln>
              <a:solidFill>
                <a:srgbClr val="2AA5E2"/>
              </a:solidFill>
              <a:effectLst/>
              <a:uLnTx/>
              <a:uFillTx/>
              <a:latin typeface="Calibri" panose="020F0502020204030204"/>
              <a:ea typeface="Calibri (MS) Bold"/>
              <a:cs typeface="Calibri (MS) Bold"/>
              <a:sym typeface="Calibri (MS) Bold"/>
              <a:hlinkClick r:id="rId8" tooltip="https://ltcs.myltcguide.com/hubfs/LTC%20Declination1.pdf"/>
            </a:endParaRPr>
          </a:p>
        </p:txBody>
      </p:sp>
      <p:sp>
        <p:nvSpPr>
          <p:cNvPr id="114" name="Freeform 80">
            <a:extLst>
              <a:ext uri="{FF2B5EF4-FFF2-40B4-BE49-F238E27FC236}">
                <a16:creationId xmlns:a16="http://schemas.microsoft.com/office/drawing/2014/main" id="{754DAA5A-9D24-5B78-D032-E1F2E5E0DF97}"/>
              </a:ext>
            </a:extLst>
          </p:cNvPr>
          <p:cNvSpPr/>
          <p:nvPr/>
        </p:nvSpPr>
        <p:spPr>
          <a:xfrm>
            <a:off x="6286193" y="3049533"/>
            <a:ext cx="203328" cy="203328"/>
          </a:xfrm>
          <a:custGeom>
            <a:avLst/>
            <a:gdLst/>
            <a:ahLst/>
            <a:cxnLst/>
            <a:rect l="l" t="t" r="r" b="b"/>
            <a:pathLst>
              <a:path w="304992" h="304992">
                <a:moveTo>
                  <a:pt x="0" y="0"/>
                </a:moveTo>
                <a:lnTo>
                  <a:pt x="304991" y="0"/>
                </a:lnTo>
                <a:lnTo>
                  <a:pt x="304991" y="304991"/>
                </a:lnTo>
                <a:lnTo>
                  <a:pt x="0" y="3049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 81">
            <a:extLst>
              <a:ext uri="{FF2B5EF4-FFF2-40B4-BE49-F238E27FC236}">
                <a16:creationId xmlns:a16="http://schemas.microsoft.com/office/drawing/2014/main" id="{582E1C87-084F-A0AB-ADA4-CB721D9B353B}"/>
              </a:ext>
            </a:extLst>
          </p:cNvPr>
          <p:cNvSpPr/>
          <p:nvPr/>
        </p:nvSpPr>
        <p:spPr>
          <a:xfrm>
            <a:off x="351622" y="4788274"/>
            <a:ext cx="203328" cy="203328"/>
          </a:xfrm>
          <a:custGeom>
            <a:avLst/>
            <a:gdLst/>
            <a:ahLst/>
            <a:cxnLst/>
            <a:rect l="l" t="t" r="r" b="b"/>
            <a:pathLst>
              <a:path w="304992" h="304992">
                <a:moveTo>
                  <a:pt x="0" y="0"/>
                </a:moveTo>
                <a:lnTo>
                  <a:pt x="304992" y="0"/>
                </a:lnTo>
                <a:lnTo>
                  <a:pt x="304992" y="304991"/>
                </a:lnTo>
                <a:lnTo>
                  <a:pt x="0" y="3049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46">
            <a:extLst>
              <a:ext uri="{FF2B5EF4-FFF2-40B4-BE49-F238E27FC236}">
                <a16:creationId xmlns:a16="http://schemas.microsoft.com/office/drawing/2014/main" id="{79A30ACF-31B7-D313-0849-DBACA407C7C3}"/>
              </a:ext>
            </a:extLst>
          </p:cNvPr>
          <p:cNvSpPr txBox="1"/>
          <p:nvPr/>
        </p:nvSpPr>
        <p:spPr>
          <a:xfrm>
            <a:off x="6281467" y="1330492"/>
            <a:ext cx="5683430" cy="1559515"/>
          </a:xfrm>
          <a:prstGeom prst="rect">
            <a:avLst/>
          </a:prstGeom>
        </p:spPr>
        <p:txBody>
          <a:bodyPr lIns="33867" tIns="33867" rIns="33867" bIns="33867" rtlCol="0" anchor="ctr"/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 79">
            <a:extLst>
              <a:ext uri="{FF2B5EF4-FFF2-40B4-BE49-F238E27FC236}">
                <a16:creationId xmlns:a16="http://schemas.microsoft.com/office/drawing/2014/main" id="{49F2D80B-F289-656E-16EE-177040098E56}"/>
              </a:ext>
            </a:extLst>
          </p:cNvPr>
          <p:cNvSpPr/>
          <p:nvPr/>
        </p:nvSpPr>
        <p:spPr>
          <a:xfrm>
            <a:off x="353782" y="3052665"/>
            <a:ext cx="201168" cy="203328"/>
          </a:xfrm>
          <a:custGeom>
            <a:avLst/>
            <a:gdLst/>
            <a:ahLst/>
            <a:cxnLst/>
            <a:rect l="l" t="t" r="r" b="b"/>
            <a:pathLst>
              <a:path w="304992" h="304992">
                <a:moveTo>
                  <a:pt x="0" y="0"/>
                </a:moveTo>
                <a:lnTo>
                  <a:pt x="304992" y="0"/>
                </a:lnTo>
                <a:lnTo>
                  <a:pt x="304992" y="304991"/>
                </a:lnTo>
                <a:lnTo>
                  <a:pt x="0" y="3049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AutoShape 7">
            <a:extLst>
              <a:ext uri="{FF2B5EF4-FFF2-40B4-BE49-F238E27FC236}">
                <a16:creationId xmlns:a16="http://schemas.microsoft.com/office/drawing/2014/main" id="{B59F33AC-5F39-9B0A-F996-79766D701E49}"/>
              </a:ext>
            </a:extLst>
          </p:cNvPr>
          <p:cNvSpPr/>
          <p:nvPr/>
        </p:nvSpPr>
        <p:spPr>
          <a:xfrm flipV="1">
            <a:off x="145949" y="5908539"/>
            <a:ext cx="11860448" cy="238"/>
          </a:xfrm>
          <a:prstGeom prst="line">
            <a:avLst/>
          </a:prstGeom>
          <a:ln w="28575" cap="flat">
            <a:solidFill>
              <a:srgbClr val="89CDE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AutoShape 7">
            <a:extLst>
              <a:ext uri="{FF2B5EF4-FFF2-40B4-BE49-F238E27FC236}">
                <a16:creationId xmlns:a16="http://schemas.microsoft.com/office/drawing/2014/main" id="{5FCD6650-5BCF-D6B7-71C2-E069BA00ECA2}"/>
              </a:ext>
            </a:extLst>
          </p:cNvPr>
          <p:cNvSpPr/>
          <p:nvPr/>
        </p:nvSpPr>
        <p:spPr>
          <a:xfrm>
            <a:off x="145949" y="2920161"/>
            <a:ext cx="5878331" cy="10188"/>
          </a:xfrm>
          <a:prstGeom prst="line">
            <a:avLst/>
          </a:prstGeom>
          <a:ln w="28575" cap="flat">
            <a:solidFill>
              <a:srgbClr val="89CDE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AutoShape 7">
            <a:extLst>
              <a:ext uri="{FF2B5EF4-FFF2-40B4-BE49-F238E27FC236}">
                <a16:creationId xmlns:a16="http://schemas.microsoft.com/office/drawing/2014/main" id="{3D621EDB-7E35-6BA2-24E4-38BE46273BDC}"/>
              </a:ext>
            </a:extLst>
          </p:cNvPr>
          <p:cNvSpPr/>
          <p:nvPr/>
        </p:nvSpPr>
        <p:spPr>
          <a:xfrm flipV="1">
            <a:off x="145949" y="4563429"/>
            <a:ext cx="11860448" cy="238"/>
          </a:xfrm>
          <a:prstGeom prst="line">
            <a:avLst/>
          </a:prstGeom>
          <a:ln w="28575" cap="flat">
            <a:solidFill>
              <a:srgbClr val="89CDE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AutoShape 7">
            <a:extLst>
              <a:ext uri="{FF2B5EF4-FFF2-40B4-BE49-F238E27FC236}">
                <a16:creationId xmlns:a16="http://schemas.microsoft.com/office/drawing/2014/main" id="{11C7E637-0030-8C5C-CA0B-8678412D6CD1}"/>
              </a:ext>
            </a:extLst>
          </p:cNvPr>
          <p:cNvSpPr/>
          <p:nvPr/>
        </p:nvSpPr>
        <p:spPr>
          <a:xfrm>
            <a:off x="6209746" y="1164093"/>
            <a:ext cx="5719462" cy="0"/>
          </a:xfrm>
          <a:prstGeom prst="line">
            <a:avLst/>
          </a:prstGeom>
          <a:ln w="28575" cap="flat">
            <a:solidFill>
              <a:srgbClr val="89CDE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utoShape 7">
            <a:extLst>
              <a:ext uri="{FF2B5EF4-FFF2-40B4-BE49-F238E27FC236}">
                <a16:creationId xmlns:a16="http://schemas.microsoft.com/office/drawing/2014/main" id="{A045C70A-AF67-934D-B386-C384CF0EE6FA}"/>
              </a:ext>
            </a:extLst>
          </p:cNvPr>
          <p:cNvSpPr/>
          <p:nvPr/>
        </p:nvSpPr>
        <p:spPr>
          <a:xfrm>
            <a:off x="6218710" y="2704809"/>
            <a:ext cx="5719462" cy="0"/>
          </a:xfrm>
          <a:prstGeom prst="line">
            <a:avLst/>
          </a:prstGeom>
          <a:ln w="28575" cap="flat">
            <a:solidFill>
              <a:srgbClr val="89CDE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AutoShape 7">
            <a:extLst>
              <a:ext uri="{FF2B5EF4-FFF2-40B4-BE49-F238E27FC236}">
                <a16:creationId xmlns:a16="http://schemas.microsoft.com/office/drawing/2014/main" id="{38C2759C-FB75-8884-0008-EAF717FFA57A}"/>
              </a:ext>
            </a:extLst>
          </p:cNvPr>
          <p:cNvSpPr/>
          <p:nvPr/>
        </p:nvSpPr>
        <p:spPr>
          <a:xfrm>
            <a:off x="6218710" y="2930349"/>
            <a:ext cx="5719462" cy="0"/>
          </a:xfrm>
          <a:prstGeom prst="line">
            <a:avLst/>
          </a:prstGeom>
          <a:ln w="28575" cap="flat">
            <a:solidFill>
              <a:srgbClr val="89CDE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AutoShape 7">
            <a:extLst>
              <a:ext uri="{FF2B5EF4-FFF2-40B4-BE49-F238E27FC236}">
                <a16:creationId xmlns:a16="http://schemas.microsoft.com/office/drawing/2014/main" id="{AC7B5301-46EF-3A7E-085C-8DA672F39547}"/>
              </a:ext>
            </a:extLst>
          </p:cNvPr>
          <p:cNvSpPr/>
          <p:nvPr/>
        </p:nvSpPr>
        <p:spPr>
          <a:xfrm>
            <a:off x="6218710" y="4393076"/>
            <a:ext cx="5719462" cy="0"/>
          </a:xfrm>
          <a:prstGeom prst="line">
            <a:avLst/>
          </a:prstGeom>
          <a:ln w="28575" cap="flat">
            <a:solidFill>
              <a:srgbClr val="89CDE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AutoShape 7">
            <a:extLst>
              <a:ext uri="{FF2B5EF4-FFF2-40B4-BE49-F238E27FC236}">
                <a16:creationId xmlns:a16="http://schemas.microsoft.com/office/drawing/2014/main" id="{A4FF5178-1E28-4B12-38F7-9D95016E8061}"/>
              </a:ext>
            </a:extLst>
          </p:cNvPr>
          <p:cNvSpPr/>
          <p:nvPr/>
        </p:nvSpPr>
        <p:spPr>
          <a:xfrm>
            <a:off x="145949" y="4381801"/>
            <a:ext cx="5878331" cy="10188"/>
          </a:xfrm>
          <a:prstGeom prst="line">
            <a:avLst/>
          </a:prstGeom>
          <a:ln w="28575" cap="flat">
            <a:solidFill>
              <a:srgbClr val="89CDE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TextBox 75">
            <a:extLst>
              <a:ext uri="{FF2B5EF4-FFF2-40B4-BE49-F238E27FC236}">
                <a16:creationId xmlns:a16="http://schemas.microsoft.com/office/drawing/2014/main" id="{79D6B78C-5486-D8A8-2F6A-917D9C4468B9}"/>
              </a:ext>
            </a:extLst>
          </p:cNvPr>
          <p:cNvSpPr txBox="1"/>
          <p:nvPr/>
        </p:nvSpPr>
        <p:spPr>
          <a:xfrm>
            <a:off x="645593" y="2939775"/>
            <a:ext cx="3632399" cy="342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987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05476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EMPLOYER-FUNDING</a:t>
            </a:r>
          </a:p>
        </p:txBody>
      </p:sp>
      <p:sp>
        <p:nvSpPr>
          <p:cNvPr id="61" name="TextBox 76">
            <a:extLst>
              <a:ext uri="{FF2B5EF4-FFF2-40B4-BE49-F238E27FC236}">
                <a16:creationId xmlns:a16="http://schemas.microsoft.com/office/drawing/2014/main" id="{A95634A0-C5A9-84DF-C266-830C56D472A1}"/>
              </a:ext>
            </a:extLst>
          </p:cNvPr>
          <p:cNvSpPr txBox="1"/>
          <p:nvPr/>
        </p:nvSpPr>
        <p:spPr>
          <a:xfrm>
            <a:off x="490240" y="3286794"/>
            <a:ext cx="5512066" cy="9130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31064" marR="0" lvl="1" indent="-165532" algn="l" defTabSz="914400" rtl="0" eaLnBrk="1" fontAlgn="auto" latinLnBrk="0" hangingPunct="1">
              <a:lnSpc>
                <a:spcPts val="1809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5180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401k/403b preservation </a:t>
            </a: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srgbClr val="005180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–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3795AF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For those that max out their benefit and a better ROI for the employer’s dollars.</a:t>
            </a:r>
          </a:p>
          <a:p>
            <a:pPr marL="331064" marR="0" lvl="1" indent="-165532" algn="l" defTabSz="914400" rtl="0" eaLnBrk="1" fontAlgn="auto" latinLnBrk="0" hangingPunct="1">
              <a:lnSpc>
                <a:spcPts val="1809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5180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All employees –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better ROI funding an LTC benefit </a:t>
            </a:r>
          </a:p>
          <a:p>
            <a:pPr marL="331064" marR="0" lvl="1" indent="-165532" algn="l" defTabSz="914400" rtl="0" eaLnBrk="1" fontAlgn="auto" latinLnBrk="0" hangingPunct="1">
              <a:lnSpc>
                <a:spcPts val="1809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5180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Funded for All or Defined Class –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5180"/>
                </a:solidFill>
                <a:effectLst/>
                <a:uLnTx/>
                <a:uFillTx/>
                <a:latin typeface="Calibri" panose="020F0502020204030204"/>
                <a:ea typeface="Calibri (MS)"/>
                <a:cs typeface="Calibri (MS)"/>
                <a:sym typeface="Calibri (MS)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"/>
                <a:cs typeface="Calibri (MS)"/>
                <a:sym typeface="Calibri (MS)"/>
              </a:rPr>
              <a:t>years of service, title, salary</a:t>
            </a:r>
          </a:p>
        </p:txBody>
      </p:sp>
      <p:sp>
        <p:nvSpPr>
          <p:cNvPr id="62" name="TextBox 75">
            <a:extLst>
              <a:ext uri="{FF2B5EF4-FFF2-40B4-BE49-F238E27FC236}">
                <a16:creationId xmlns:a16="http://schemas.microsoft.com/office/drawing/2014/main" id="{22042698-0BAC-714D-573A-6A869438DEC9}"/>
              </a:ext>
            </a:extLst>
          </p:cNvPr>
          <p:cNvSpPr txBox="1"/>
          <p:nvPr/>
        </p:nvSpPr>
        <p:spPr>
          <a:xfrm>
            <a:off x="645593" y="4662366"/>
            <a:ext cx="3632399" cy="342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987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05476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LTCS CARE NAVIGATION BENEFIT</a:t>
            </a:r>
          </a:p>
        </p:txBody>
      </p:sp>
      <p:sp>
        <p:nvSpPr>
          <p:cNvPr id="63" name="TextBox 76">
            <a:extLst>
              <a:ext uri="{FF2B5EF4-FFF2-40B4-BE49-F238E27FC236}">
                <a16:creationId xmlns:a16="http://schemas.microsoft.com/office/drawing/2014/main" id="{CDECAC15-8C5C-9CD9-03FE-AD572EC56D12}"/>
              </a:ext>
            </a:extLst>
          </p:cNvPr>
          <p:cNvSpPr txBox="1"/>
          <p:nvPr/>
        </p:nvSpPr>
        <p:spPr>
          <a:xfrm>
            <a:off x="490240" y="5009385"/>
            <a:ext cx="5512066" cy="4289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5457" marR="0" lvl="1" indent="-172729" algn="l" defTabSz="914400" rtl="0" eaLnBrk="1" fontAlgn="auto" latinLnBrk="0" hangingPunct="1">
              <a:lnSpc>
                <a:spcPts val="1728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Provided to all employees &amp; family members</a:t>
            </a:r>
          </a:p>
          <a:p>
            <a:pPr marL="345457" marR="0" lvl="1" indent="-172729" algn="l" defTabSz="914400" rtl="0" eaLnBrk="1" fontAlgn="auto" latinLnBrk="0" hangingPunct="1">
              <a:lnSpc>
                <a:spcPts val="1728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Can replace or be an extension of an eldercare EAP program</a:t>
            </a:r>
          </a:p>
        </p:txBody>
      </p:sp>
      <p:sp>
        <p:nvSpPr>
          <p:cNvPr id="66" name="TextBox 75">
            <a:extLst>
              <a:ext uri="{FF2B5EF4-FFF2-40B4-BE49-F238E27FC236}">
                <a16:creationId xmlns:a16="http://schemas.microsoft.com/office/drawing/2014/main" id="{83714DB2-8335-E54E-CB36-4D5705778260}"/>
              </a:ext>
            </a:extLst>
          </p:cNvPr>
          <p:cNvSpPr txBox="1"/>
          <p:nvPr/>
        </p:nvSpPr>
        <p:spPr>
          <a:xfrm>
            <a:off x="6593628" y="1199644"/>
            <a:ext cx="3632399" cy="342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987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05476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401k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05476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/ 403b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05476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PRESERVATION</a:t>
            </a:r>
          </a:p>
        </p:txBody>
      </p:sp>
      <p:sp>
        <p:nvSpPr>
          <p:cNvPr id="67" name="TextBox 76">
            <a:extLst>
              <a:ext uri="{FF2B5EF4-FFF2-40B4-BE49-F238E27FC236}">
                <a16:creationId xmlns:a16="http://schemas.microsoft.com/office/drawing/2014/main" id="{0EF460DB-25FA-0040-3947-C4BD16B3AD76}"/>
              </a:ext>
            </a:extLst>
          </p:cNvPr>
          <p:cNvSpPr txBox="1"/>
          <p:nvPr/>
        </p:nvSpPr>
        <p:spPr>
          <a:xfrm>
            <a:off x="6438274" y="1546663"/>
            <a:ext cx="5315577" cy="4513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31064" marR="0" lvl="1" indent="-165532" algn="l" defTabSz="914400" rtl="0" eaLnBrk="1" fontAlgn="auto" latinLnBrk="0" hangingPunct="1">
              <a:lnSpc>
                <a:spcPts val="1809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Return on investment with LTC Insurance is greater than self-insuring</a:t>
            </a:r>
          </a:p>
          <a:p>
            <a:pPr marL="331064" marR="0" lvl="1" indent="-165532" algn="l" defTabSz="914400" rtl="0" eaLnBrk="1" fontAlgn="auto" latinLnBrk="0" hangingPunct="1">
              <a:lnSpc>
                <a:spcPts val="1809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  <a:hlinkClick r:id="rId12" tooltip="https://salesdemo.myltcguide.com/self-insure-calculato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Self-Investing Calculator</a:t>
            </a:r>
          </a:p>
        </p:txBody>
      </p:sp>
      <p:sp>
        <p:nvSpPr>
          <p:cNvPr id="68" name="TextBox 75">
            <a:extLst>
              <a:ext uri="{FF2B5EF4-FFF2-40B4-BE49-F238E27FC236}">
                <a16:creationId xmlns:a16="http://schemas.microsoft.com/office/drawing/2014/main" id="{DBC7ED48-87F6-23AE-65EB-C722CEE2A095}"/>
              </a:ext>
            </a:extLst>
          </p:cNvPr>
          <p:cNvSpPr txBox="1"/>
          <p:nvPr/>
        </p:nvSpPr>
        <p:spPr>
          <a:xfrm>
            <a:off x="6593628" y="2929442"/>
            <a:ext cx="3632399" cy="342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987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05476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LTC LEGISLATION</a:t>
            </a:r>
          </a:p>
        </p:txBody>
      </p:sp>
      <p:sp>
        <p:nvSpPr>
          <p:cNvPr id="69" name="TextBox 76">
            <a:extLst>
              <a:ext uri="{FF2B5EF4-FFF2-40B4-BE49-F238E27FC236}">
                <a16:creationId xmlns:a16="http://schemas.microsoft.com/office/drawing/2014/main" id="{DAE080FE-E57E-0284-DECC-F66C618624C8}"/>
              </a:ext>
            </a:extLst>
          </p:cNvPr>
          <p:cNvSpPr txBox="1"/>
          <p:nvPr/>
        </p:nvSpPr>
        <p:spPr>
          <a:xfrm>
            <a:off x="6467782" y="3286794"/>
            <a:ext cx="5512066" cy="10829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5457" marR="0" lvl="1" indent="-172729" algn="l" defTabSz="914400" rtl="0" eaLnBrk="1" fontAlgn="auto" latinLnBrk="0" hangingPunct="1">
              <a:lnSpc>
                <a:spcPts val="1728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US Medicaid budget - $536B in 2023 with LTC making up 31%</a:t>
            </a:r>
          </a:p>
          <a:p>
            <a:pPr marL="345457" marR="0" lvl="1" indent="-172729" algn="l" defTabSz="914400" rtl="0" eaLnBrk="1" fontAlgn="auto" latinLnBrk="0" hangingPunct="1">
              <a:lnSpc>
                <a:spcPts val="1728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States’ Medicaid budget is ~ 30% and continues to grow</a:t>
            </a:r>
          </a:p>
          <a:p>
            <a:pPr marL="345457" marR="0" lvl="1" indent="-172729" algn="l" defTabSz="914400" rtl="0" eaLnBrk="1" fontAlgn="auto" latinLnBrk="0" hangingPunct="1">
              <a:lnSpc>
                <a:spcPts val="1728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</a:rPr>
              <a:t>Christine McCullugh – national expert on LTC legislative activity.  Keeps broker partners updated on must recent activity.</a:t>
            </a:r>
          </a:p>
          <a:p>
            <a:pPr marL="345457" marR="0" lvl="1" indent="-172729" algn="l" defTabSz="914400" rtl="0" eaLnBrk="1" fontAlgn="auto" latinLnBrk="0" hangingPunct="1">
              <a:lnSpc>
                <a:spcPts val="1728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/>
              <a:buChar char="•"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75DC5"/>
                </a:solidFill>
                <a:effectLst/>
                <a:uLnTx/>
                <a:uFillTx/>
                <a:latin typeface="Calibri" panose="020F0502020204030204"/>
                <a:ea typeface="Calibri (MS) Bold"/>
                <a:cs typeface="Calibri (MS) Bold"/>
                <a:sym typeface="Calibri (MS) Bold"/>
                <a:hlinkClick r:id="rId13" tooltip="https://salesdemo.myltcguide.com/self-insure-calculato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Legislative Heatmap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175DC5"/>
              </a:solidFill>
              <a:effectLst/>
              <a:uLnTx/>
              <a:uFillTx/>
              <a:latin typeface="Calibri" panose="020F0502020204030204"/>
              <a:ea typeface="Calibri (MS) Bold"/>
              <a:cs typeface="Calibri (MS) Bold"/>
              <a:sym typeface="Calibri (MS) Bold"/>
              <a:hlinkClick r:id="rId12" tooltip="https://salesdemo.myltcguide.com/self-insure-calculator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F096953-C441-DDD7-59D3-43EB63A3762F}"/>
              </a:ext>
            </a:extLst>
          </p:cNvPr>
          <p:cNvGrpSpPr/>
          <p:nvPr/>
        </p:nvGrpSpPr>
        <p:grpSpPr>
          <a:xfrm>
            <a:off x="2478394" y="6378603"/>
            <a:ext cx="7235215" cy="374220"/>
            <a:chOff x="4146617" y="9452550"/>
            <a:chExt cx="10852820" cy="561330"/>
          </a:xfrm>
        </p:grpSpPr>
        <p:pic>
          <p:nvPicPr>
            <p:cNvPr id="76" name="Picture 75" descr="Text&#10;&#10;Description automatically generated">
              <a:extLst>
                <a:ext uri="{FF2B5EF4-FFF2-40B4-BE49-F238E27FC236}">
                  <a16:creationId xmlns:a16="http://schemas.microsoft.com/office/drawing/2014/main" id="{7AAE0339-8BBB-4FFE-B06B-8FFE8C8A7CF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7740675" y="9452550"/>
              <a:ext cx="2806650" cy="561330"/>
            </a:xfrm>
            <a:prstGeom prst="rect">
              <a:avLst/>
            </a:prstGeom>
          </p:spPr>
        </p:pic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F9A5622E-257D-A8FF-CB15-536DF4FD8AB8}"/>
                </a:ext>
              </a:extLst>
            </p:cNvPr>
            <p:cNvSpPr txBox="1"/>
            <p:nvPr/>
          </p:nvSpPr>
          <p:spPr>
            <a:xfrm>
              <a:off x="4146617" y="9527778"/>
              <a:ext cx="1339782" cy="415499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marL="0" marR="0" lvl="0" indent="0" algn="l" defTabSz="6095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Arial"/>
                </a:rPr>
                <a:t>© 2026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2F57F832-0B79-C72B-85FE-A853C51B91D6}"/>
                </a:ext>
              </a:extLst>
            </p:cNvPr>
            <p:cNvSpPr txBox="1"/>
            <p:nvPr/>
          </p:nvSpPr>
          <p:spPr>
            <a:xfrm>
              <a:off x="12192788" y="9527778"/>
              <a:ext cx="2806649" cy="41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6095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000000">
                      <a:lumMod val="50000"/>
                      <a:lumOff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  <a:sym typeface="Arial"/>
                </a:rPr>
                <a:t>www.LTC-Solutions.com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5024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2EDEA-B422-5ABD-9639-4A3111438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E6CEA85-F895-7DDC-35C1-5B4003A71E36}"/>
              </a:ext>
            </a:extLst>
          </p:cNvPr>
          <p:cNvSpPr txBox="1"/>
          <p:nvPr/>
        </p:nvSpPr>
        <p:spPr>
          <a:xfrm>
            <a:off x="64855" y="2131443"/>
            <a:ext cx="31463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</a:rPr>
              <a:t>New York Life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81AC5B-1CEA-DC3C-5BCA-8094F5E7FBD1}"/>
              </a:ext>
            </a:extLst>
          </p:cNvPr>
          <p:cNvSpPr txBox="1"/>
          <p:nvPr/>
        </p:nvSpPr>
        <p:spPr>
          <a:xfrm>
            <a:off x="417276" y="243373"/>
            <a:ext cx="11357449" cy="707886"/>
          </a:xfrm>
          <a:prstGeom prst="rect">
            <a:avLst/>
          </a:prstGeom>
          <a:noFill/>
          <a:ln w="38100" cap="rnd">
            <a:solidFill>
              <a:schemeClr val="accent2"/>
            </a:solidFill>
            <a:prstDash val="sysDot"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r">
              <a:defRPr sz="4000" b="1"/>
            </a:lvl1pPr>
          </a:lstStyle>
          <a:p>
            <a:pPr algn="ctr"/>
            <a:r>
              <a:rPr lang="en-US">
                <a:solidFill>
                  <a:srgbClr val="005180"/>
                </a:solidFill>
              </a:rPr>
              <a:t>Off-Cycle Enrollment</a:t>
            </a:r>
            <a:endParaRPr lang="en-US">
              <a:solidFill>
                <a:srgbClr val="005180"/>
              </a:solidFill>
              <a:ea typeface="Calibri"/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D8935A6-DA50-FC1D-C083-994040F68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785203"/>
              </p:ext>
            </p:extLst>
          </p:nvPr>
        </p:nvGraphicFramePr>
        <p:xfrm>
          <a:off x="2254250" y="1726314"/>
          <a:ext cx="7683500" cy="1860550"/>
        </p:xfrm>
        <a:graphic>
          <a:graphicData uri="http://schemas.openxmlformats.org/drawingml/2006/table">
            <a:tbl>
              <a:tblPr firstRow="1" firstCol="1" bandRow="1"/>
              <a:tblGrid>
                <a:gridCol w="2108200">
                  <a:extLst>
                    <a:ext uri="{9D8B030D-6E8A-4147-A177-3AD203B41FA5}">
                      <a16:colId xmlns:a16="http://schemas.microsoft.com/office/drawing/2014/main" val="3839539252"/>
                    </a:ext>
                  </a:extLst>
                </a:gridCol>
                <a:gridCol w="1858010">
                  <a:extLst>
                    <a:ext uri="{9D8B030D-6E8A-4147-A177-3AD203B41FA5}">
                      <a16:colId xmlns:a16="http://schemas.microsoft.com/office/drawing/2014/main" val="2294851982"/>
                    </a:ext>
                  </a:extLst>
                </a:gridCol>
                <a:gridCol w="1858645">
                  <a:extLst>
                    <a:ext uri="{9D8B030D-6E8A-4147-A177-3AD203B41FA5}">
                      <a16:colId xmlns:a16="http://schemas.microsoft.com/office/drawing/2014/main" val="2205493020"/>
                    </a:ext>
                  </a:extLst>
                </a:gridCol>
                <a:gridCol w="1858645">
                  <a:extLst>
                    <a:ext uri="{9D8B030D-6E8A-4147-A177-3AD203B41FA5}">
                      <a16:colId xmlns:a16="http://schemas.microsoft.com/office/drawing/2014/main" val="1236956150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Proposal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July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August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September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170084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Client Decision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August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September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October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2312997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Enrollment Month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October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November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December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302990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Effective Date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270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12/1/26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1/1/27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2/1/27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1714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037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848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f5f4dbe-39e8-4927-9533-e82f2546e3ba">2D25RV3XYAXC-1525556676-1554</_dlc_DocId>
    <_dlc_DocIdUrl xmlns="bf5f4dbe-39e8-4927-9533-e82f2546e3ba">
      <Url>https://ltcsolutions4.sharepoint.com/sales/_layouts/15/DocIdRedir.aspx?ID=2D25RV3XYAXC-1525556676-1554</Url>
      <Description>2D25RV3XYAXC-1525556676-1554</Description>
    </_dlc_DocIdUrl>
    <lcf76f155ced4ddcb4097134ff3c332f xmlns="014dde5c-41c2-474f-9a39-4cd5213b89b6">
      <Terms xmlns="http://schemas.microsoft.com/office/infopath/2007/PartnerControls"/>
    </lcf76f155ced4ddcb4097134ff3c332f>
    <TaxCatchAll xmlns="bf5f4dbe-39e8-4927-9533-e82f2546e3b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DEE572AEB283489B38170D15BE2EAF" ma:contentTypeVersion="14" ma:contentTypeDescription="Create a new document." ma:contentTypeScope="" ma:versionID="95e00c2ca2d6034f962db1a069f1fb81">
  <xsd:schema xmlns:xsd="http://www.w3.org/2001/XMLSchema" xmlns:xs="http://www.w3.org/2001/XMLSchema" xmlns:p="http://schemas.microsoft.com/office/2006/metadata/properties" xmlns:ns2="bf5f4dbe-39e8-4927-9533-e82f2546e3ba" xmlns:ns3="014dde5c-41c2-474f-9a39-4cd5213b89b6" targetNamespace="http://schemas.microsoft.com/office/2006/metadata/properties" ma:root="true" ma:fieldsID="28b83e0b254397cb685e974a8fbaa013" ns2:_="" ns3:_="">
    <xsd:import namespace="bf5f4dbe-39e8-4927-9533-e82f2546e3ba"/>
    <xsd:import namespace="014dde5c-41c2-474f-9a39-4cd5213b89b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5f4dbe-39e8-4927-9533-e82f2546e3b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9" nillable="true" ma:displayName="Taxonomy Catch All Column" ma:hidden="true" ma:list="{879f846f-c817-437a-a90a-90fcb98526cd}" ma:internalName="TaxCatchAll" ma:showField="CatchAllData" ma:web="bf5f4dbe-39e8-4927-9533-e82f2546e3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4dde5c-41c2-474f-9a39-4cd5213b89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921b464-a4fe-49af-a7a4-eb6eca3e79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A83FA23-2149-4B71-A32D-4DCBDBF2CB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41FFAA-7595-46BC-BD1A-6AA903E96911}">
  <ds:schemaRefs>
    <ds:schemaRef ds:uri="http://schemas.microsoft.com/office/2006/documentManagement/types"/>
    <ds:schemaRef ds:uri="bf5f4dbe-39e8-4927-9533-e82f2546e3ba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014dde5c-41c2-474f-9a39-4cd5213b89b6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CE74FA6-1308-4306-863C-EE2E667087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5f4dbe-39e8-4927-9533-e82f2546e3ba"/>
    <ds:schemaRef ds:uri="014dde5c-41c2-474f-9a39-4cd5213b89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1F6B298-EEED-457D-A19A-8179A87A91E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352</Words>
  <Application>Microsoft Office PowerPoint</Application>
  <PresentationFormat>Widescreen</PresentationFormat>
  <Paragraphs>63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Rafuse</dc:creator>
  <cp:lastModifiedBy>Megan Ellis</cp:lastModifiedBy>
  <cp:revision>2</cp:revision>
  <dcterms:created xsi:type="dcterms:W3CDTF">2024-07-25T22:01:58Z</dcterms:created>
  <dcterms:modified xsi:type="dcterms:W3CDTF">2026-06-23T22:12:04Z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0x01010057DEE572AEB283489B38170D15BE2EAF</vt:lpwstr>
  </property>
  <property fmtid="{D5CDD505-2E9C-101B-9397-08002B2CF9AE}" pid="3" name="Sensitivity">
    <vt:lpwstr>Public</vt:lpwstr>
  </property>
  <property fmtid="{D5CDD505-2E9C-101B-9397-08002B2CF9AE}" pid="4" name="_dlc_DocIdItemGuid">
    <vt:lpwstr>c83f4fb4-0fee-4ee1-adbb-2640ffd373f3</vt:lpwstr>
  </property>
  <property fmtid="{D5CDD505-2E9C-101B-9397-08002B2CF9AE}" pid="5" name="MSIP_Label_ad4a06c1-e4c9-4b53-9081-dea659c129b4_Enabled">
    <vt:lpwstr>true</vt:lpwstr>
  </property>
  <property fmtid="{D5CDD505-2E9C-101B-9397-08002B2CF9AE}" pid="6" name="MSIP_Label_ad4a06c1-e4c9-4b53-9081-dea659c129b4_SetDate">
    <vt:lpwstr>2025-04-24T17:45:26Z</vt:lpwstr>
  </property>
  <property fmtid="{D5CDD505-2E9C-101B-9397-08002B2CF9AE}" pid="7" name="MSIP_Label_ad4a06c1-e4c9-4b53-9081-dea659c129b4_Method">
    <vt:lpwstr>Standard</vt:lpwstr>
  </property>
  <property fmtid="{D5CDD505-2E9C-101B-9397-08002B2CF9AE}" pid="8" name="MSIP_Label_ad4a06c1-e4c9-4b53-9081-dea659c129b4_Name">
    <vt:lpwstr>ad4a06c1-e4c9-4b53-9081-dea659c129b4</vt:lpwstr>
  </property>
  <property fmtid="{D5CDD505-2E9C-101B-9397-08002B2CF9AE}" pid="9" name="MSIP_Label_ad4a06c1-e4c9-4b53-9081-dea659c129b4_SiteId">
    <vt:lpwstr>b42a50f0-3c48-4547-afee-a34a341db82c</vt:lpwstr>
  </property>
  <property fmtid="{D5CDD505-2E9C-101B-9397-08002B2CF9AE}" pid="10" name="MSIP_Label_ad4a06c1-e4c9-4b53-9081-dea659c129b4_ActionId">
    <vt:lpwstr>7bbb4f65-8a9a-4b28-a68f-9b08689a5290</vt:lpwstr>
  </property>
  <property fmtid="{D5CDD505-2E9C-101B-9397-08002B2CF9AE}" pid="11" name="MSIP_Label_ad4a06c1-e4c9-4b53-9081-dea659c129b4_ContentBits">
    <vt:lpwstr>0</vt:lpwstr>
  </property>
  <property fmtid="{D5CDD505-2E9C-101B-9397-08002B2CF9AE}" pid="12" name="MSIP_Label_ad4a06c1-e4c9-4b53-9081-dea659c129b4_Tag">
    <vt:lpwstr>10, 3, 0, 2</vt:lpwstr>
  </property>
  <property fmtid="{D5CDD505-2E9C-101B-9397-08002B2CF9AE}" pid="13" name="MediaServiceImageTags">
    <vt:lpwstr/>
  </property>
</Properties>
</file>