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C9C50-0F7E-4132-89C1-17DFCDF9379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741B4-1980-47BE-AAAE-99EEDB89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0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>
          <a:extLst>
            <a:ext uri="{FF2B5EF4-FFF2-40B4-BE49-F238E27FC236}">
              <a16:creationId xmlns:a16="http://schemas.microsoft.com/office/drawing/2014/main" id="{64E4C2BD-1ED0-3ABC-CB49-6C409D4E7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>
            <a:extLst>
              <a:ext uri="{FF2B5EF4-FFF2-40B4-BE49-F238E27FC236}">
                <a16:creationId xmlns:a16="http://schemas.microsoft.com/office/drawing/2014/main" id="{0424EC75-0C0C-3CD0-F94D-7EF98AC7CD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5" tIns="94205" rIns="94205" bIns="94205" anchor="t" anchorCtr="0">
            <a:noAutofit/>
          </a:bodyPr>
          <a:lstStyle/>
          <a:p>
            <a:endParaRPr/>
          </a:p>
        </p:txBody>
      </p:sp>
      <p:sp>
        <p:nvSpPr>
          <p:cNvPr id="202" name="Google Shape;202;p20:notes">
            <a:extLst>
              <a:ext uri="{FF2B5EF4-FFF2-40B4-BE49-F238E27FC236}">
                <a16:creationId xmlns:a16="http://schemas.microsoft.com/office/drawing/2014/main" id="{FAE76BD9-ECE2-7DE4-00E3-A352E95741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106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1AB0-1DF7-6B06-7B10-7C4D81F8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E200D-1A68-0E65-8556-38285D173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5F743-7EBA-EC5D-40B9-D3A31E8B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2778B-F753-DCEA-21F9-6C90C2C2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08CA-B3A0-059A-4B70-0694F6C3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5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F586-8245-C065-0CA5-411BFF3F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5DB2F-3F2A-A6EF-915F-9FCB28AFC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BC575-596D-387A-4CEB-CDF1D1D8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DF4FA-E3CF-92D6-252B-AD25A8AC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77397-1FCA-2C9E-8EE9-435A0BCE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8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1DAA5-9E2D-D41D-D91A-AD17D79AF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02B98-67FA-50DE-0410-325300220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7765-1CBC-EA51-1FAB-715307CD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65F6B-B9CE-9310-7243-8A47890C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6E22B-3F99-B8AC-ED25-110BA9A2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7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C2C5-2BB0-CA75-BD96-D2F012FE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FDF5C-A5A6-BEF0-5627-38610EEF9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0BE2A-5CB6-774A-2277-66A6D009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46C9-707D-D5A6-5A54-5018941FB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C47A1-5E88-DD2F-845F-3FA0394D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1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6E1E-62CC-3783-189E-641DD8B85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73FE0-483F-83FB-078C-8A9A561DE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40B7A-2121-7383-D34C-58C12EB9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D98B-88BC-41BF-A1D2-ED7B2E91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56DF-1AC1-B2F1-94DA-C8D35CE4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2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A0C23-BBF6-2CA6-4DBB-3A5ECBC8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73C4E-B5AB-2F7B-11DF-FFDC42E6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3F0F9-0A88-E0FF-4430-C06806FFF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EE77C-33D9-293E-5F5E-F050351F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59B7D-5354-367C-E9CC-C8BAF549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D83BB-7699-05EC-FD14-51C663A0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C73D-4784-F57D-D4D8-524F341B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4E74E-2FCC-1060-992A-676784D1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C64C7-FE70-DB98-6CE2-BFB242DCD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30573-38FC-6E4A-2A68-03873454C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32345-C272-9A5C-FFA8-86319B1B4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B1F633-C316-43DF-8CDB-37237E80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C8AA1-DCB1-DF28-F0C5-DA9E0428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6DF6B-CAA5-4D8C-0B68-CB5F8587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7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414E-2BEF-428C-9C38-AABA26A4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0F129-6E7B-8FA6-BA1C-964190B4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A3952-379B-EF43-2E01-34EFCDBE8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6C5C5-CEB9-D63F-3CFF-591868AE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8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D5533-EA3B-7F16-A5C7-FCC447C00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4E794-91CF-8350-F3F4-FA4AC228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8956D-9C4D-E61B-AC35-33AE04D8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0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EED1-178D-1713-18D0-4B89B83F5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4B388-B969-AFC1-806D-DC4830B8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103CF-EE4B-6362-630D-EBC80CD14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33EF5-D912-4C95-53AE-0ECDEA00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58A6-573A-5E28-4798-D6ED3F35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3A467-08F3-541C-7A0E-67255D14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3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8142-3F3C-8EB7-4640-69B8D7408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49DC0-02CE-FEE7-943B-BBA260EE8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349C7-5537-D44E-1653-E35349762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5BDC5-F3BA-5803-61B7-10D44CAB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09583-C8B6-6E97-79D6-71FCA7D1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9F641-E1D8-ED1D-33E5-8169887B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8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2F7653-68F9-B532-F101-2B13205A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ADAE7-8BCE-6B92-A3EF-FC9A1BF82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8040A-6285-91A4-172E-5BBC867DE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7B10B8-8477-4B32-A6BE-0E9970DF0D0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0FE4-8F14-839E-4141-FAE4B7861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77C2-409C-F3CD-E211-E9B4A3751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0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>
          <a:extLst>
            <a:ext uri="{FF2B5EF4-FFF2-40B4-BE49-F238E27FC236}">
              <a16:creationId xmlns:a16="http://schemas.microsoft.com/office/drawing/2014/main" id="{CE83E269-83EB-F558-CC03-C79BB4FF3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8E06AD-3BCC-6781-0B41-67D0F6644A55}"/>
              </a:ext>
            </a:extLst>
          </p:cNvPr>
          <p:cNvSpPr txBox="1"/>
          <p:nvPr/>
        </p:nvSpPr>
        <p:spPr>
          <a:xfrm>
            <a:off x="358923" y="386498"/>
            <a:ext cx="11306086" cy="646331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518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Group Size Parameters</a:t>
            </a:r>
            <a:endParaRPr lang="en-US" altLang="en-US" sz="1200" b="0" dirty="0">
              <a:solidFill>
                <a:srgbClr val="005180"/>
              </a:solidFill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733E0-A19D-CA27-B8CF-3FF8F3619E85}"/>
              </a:ext>
            </a:extLst>
          </p:cNvPr>
          <p:cNvSpPr txBox="1"/>
          <p:nvPr/>
        </p:nvSpPr>
        <p:spPr>
          <a:xfrm>
            <a:off x="3195781" y="5607291"/>
            <a:ext cx="6096000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buSzPts val="2000"/>
              <a:defRPr/>
            </a:pPr>
            <a:r>
              <a:rPr lang="en-US" sz="1867" dirty="0">
                <a:solidFill>
                  <a:srgbClr val="005180"/>
                </a:solidFill>
                <a:ea typeface="Arial"/>
                <a:cs typeface="Calibri"/>
                <a:sym typeface="Arial"/>
              </a:rPr>
              <a:t>Defined Class of Years of Service, Title or Salary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397071-0953-A761-EFE5-91FD27E1B57C}"/>
              </a:ext>
            </a:extLst>
          </p:cNvPr>
          <p:cNvGrpSpPr/>
          <p:nvPr/>
        </p:nvGrpSpPr>
        <p:grpSpPr>
          <a:xfrm>
            <a:off x="2478393" y="6373707"/>
            <a:ext cx="7235214" cy="374220"/>
            <a:chOff x="4146617" y="9452550"/>
            <a:chExt cx="10852820" cy="561330"/>
          </a:xfrm>
        </p:grpSpPr>
        <p:pic>
          <p:nvPicPr>
            <p:cNvPr id="10" name="Picture 9" descr="Text&#10;&#10;Description automatically generated">
              <a:extLst>
                <a:ext uri="{FF2B5EF4-FFF2-40B4-BE49-F238E27FC236}">
                  <a16:creationId xmlns:a16="http://schemas.microsoft.com/office/drawing/2014/main" id="{1C528656-68BA-18E9-DB60-9C2DC56E43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40675" y="9452550"/>
              <a:ext cx="2806650" cy="56133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50B1BE-B9E1-9A20-31E6-561911CB3D18}"/>
                </a:ext>
              </a:extLst>
            </p:cNvPr>
            <p:cNvSpPr txBox="1"/>
            <p:nvPr/>
          </p:nvSpPr>
          <p:spPr>
            <a:xfrm>
              <a:off x="4146617" y="9527778"/>
              <a:ext cx="1339782" cy="41549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defTabSz="609585">
                <a:buClr>
                  <a:srgbClr val="000000"/>
                </a:buClr>
              </a:pPr>
              <a:r>
                <a:rPr lang="en-US" sz="1200" kern="0">
                  <a:solidFill>
                    <a:schemeClr val="bg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Arial"/>
                </a:rPr>
                <a:t>© 2025</a:t>
              </a:r>
              <a:endParaRPr lang="en-US" sz="1200" ker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3CAD37-6F42-56FC-3450-EED0E9BCC6C7}"/>
                </a:ext>
              </a:extLst>
            </p:cNvPr>
            <p:cNvSpPr txBox="1"/>
            <p:nvPr/>
          </p:nvSpPr>
          <p:spPr>
            <a:xfrm>
              <a:off x="12192787" y="9527778"/>
              <a:ext cx="2806650" cy="4154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09585">
                <a:buClr>
                  <a:srgbClr val="000000"/>
                </a:buClr>
              </a:pPr>
              <a:r>
                <a:rPr lang="en-US" sz="1200" kern="0">
                  <a:solidFill>
                    <a:srgbClr val="000000">
                      <a:lumMod val="50000"/>
                      <a:lumOff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/>
                </a:rPr>
                <a:t>www.LTC-Solutions.com</a:t>
              </a:r>
            </a:p>
          </p:txBody>
        </p: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818624-C196-5B78-10CA-A57A810D9F48}"/>
              </a:ext>
            </a:extLst>
          </p:cNvPr>
          <p:cNvGraphicFramePr>
            <a:graphicFrameLocks noGrp="1"/>
          </p:cNvGraphicFramePr>
          <p:nvPr/>
        </p:nvGraphicFramePr>
        <p:xfrm>
          <a:off x="681182" y="1426691"/>
          <a:ext cx="10515600" cy="3909985"/>
        </p:xfrm>
        <a:graphic>
          <a:graphicData uri="http://schemas.openxmlformats.org/drawingml/2006/table">
            <a:tbl>
              <a:tblPr/>
              <a:tblGrid>
                <a:gridCol w="2525632">
                  <a:extLst>
                    <a:ext uri="{9D8B030D-6E8A-4147-A177-3AD203B41FA5}">
                      <a16:colId xmlns:a16="http://schemas.microsoft.com/office/drawing/2014/main" val="3806630377"/>
                    </a:ext>
                  </a:extLst>
                </a:gridCol>
                <a:gridCol w="1723095">
                  <a:extLst>
                    <a:ext uri="{9D8B030D-6E8A-4147-A177-3AD203B41FA5}">
                      <a16:colId xmlns:a16="http://schemas.microsoft.com/office/drawing/2014/main" val="950845946"/>
                    </a:ext>
                  </a:extLst>
                </a:gridCol>
                <a:gridCol w="1664085">
                  <a:extLst>
                    <a:ext uri="{9D8B030D-6E8A-4147-A177-3AD203B41FA5}">
                      <a16:colId xmlns:a16="http://schemas.microsoft.com/office/drawing/2014/main" val="1851766673"/>
                    </a:ext>
                  </a:extLst>
                </a:gridCol>
                <a:gridCol w="1640481">
                  <a:extLst>
                    <a:ext uri="{9D8B030D-6E8A-4147-A177-3AD203B41FA5}">
                      <a16:colId xmlns:a16="http://schemas.microsoft.com/office/drawing/2014/main" val="3806419958"/>
                    </a:ext>
                  </a:extLst>
                </a:gridCol>
                <a:gridCol w="1576750">
                  <a:extLst>
                    <a:ext uri="{9D8B030D-6E8A-4147-A177-3AD203B41FA5}">
                      <a16:colId xmlns:a16="http://schemas.microsoft.com/office/drawing/2014/main" val="1522967279"/>
                    </a:ext>
                  </a:extLst>
                </a:gridCol>
                <a:gridCol w="1385557">
                  <a:extLst>
                    <a:ext uri="{9D8B030D-6E8A-4147-A177-3AD203B41FA5}">
                      <a16:colId xmlns:a16="http://schemas.microsoft.com/office/drawing/2014/main" val="2860318748"/>
                    </a:ext>
                  </a:extLst>
                </a:gridCol>
              </a:tblGrid>
              <a:tr h="65855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Group Size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 to 99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100 to 299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300+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In-Force Legacy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Unum LTC Plans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4895"/>
                  </a:ext>
                </a:extLst>
              </a:tr>
              <a:tr h="54230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Employer Funding Requirement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19725"/>
                  </a:ext>
                </a:extLst>
              </a:tr>
              <a:tr h="646161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Employer Funding Defined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100% 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20% 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Defined Class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of 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Based on Census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93260"/>
                  </a:ext>
                </a:extLst>
              </a:tr>
              <a:tr h="59482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Commission Split Brokerage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56324"/>
                  </a:ext>
                </a:extLst>
              </a:tr>
              <a:tr h="555285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Commission Split LTC Solutions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76916"/>
                  </a:ext>
                </a:extLst>
              </a:tr>
              <a:tr h="906395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Monthly Range of Premiums PEPM. 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Some carriers require a monthly premium of $5,000 or greater.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$5 - $30 per employee per month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 a $10,000 Life Insurance Benefit and $20,000 LTC Benefit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86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0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McCullugh</dc:creator>
  <cp:lastModifiedBy>John McCullugh</cp:lastModifiedBy>
  <cp:revision>1</cp:revision>
  <dcterms:created xsi:type="dcterms:W3CDTF">2025-08-01T17:58:15Z</dcterms:created>
  <dcterms:modified xsi:type="dcterms:W3CDTF">2025-08-01T17:58:44Z</dcterms:modified>
</cp:coreProperties>
</file>