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1584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989" autoAdjust="0"/>
    <p:restoredTop sz="94660"/>
  </p:normalViewPr>
  <p:slideViewPr>
    <p:cSldViewPr snapToGrid="0">
      <p:cViewPr varScale="1">
        <p:scale>
          <a:sx n="100" d="100"/>
          <a:sy n="100" d="100"/>
        </p:scale>
        <p:origin x="800" y="5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9EC9C50-0F7E-4132-89C1-17DFCDF93796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B3741B4-1980-47BE-AAAE-99EEDB89BF5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1380412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200">
          <a:extLst>
            <a:ext uri="{FF2B5EF4-FFF2-40B4-BE49-F238E27FC236}">
              <a16:creationId xmlns:a16="http://schemas.microsoft.com/office/drawing/2014/main" id="{64E4C2BD-1ED0-3ABC-CB49-6C409D4E745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1" name="Google Shape;201;p20:notes">
            <a:extLst>
              <a:ext uri="{FF2B5EF4-FFF2-40B4-BE49-F238E27FC236}">
                <a16:creationId xmlns:a16="http://schemas.microsoft.com/office/drawing/2014/main" id="{0424EC75-0C0C-3CD0-F94D-7EF98AC7CDBB}"/>
              </a:ext>
            </a:extLst>
          </p:cNvPr>
          <p:cNvSpPr txBox="1">
            <a:spLocks noGrp="1"/>
          </p:cNvSpPr>
          <p:nvPr>
            <p:ph type="body" idx="1"/>
          </p:nvPr>
        </p:nvSpPr>
        <p:spPr>
          <a:xfrm>
            <a:off x="710248" y="4459526"/>
            <a:ext cx="5681980" cy="422481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4205" tIns="94205" rIns="94205" bIns="94205" anchor="t" anchorCtr="0">
            <a:noAutofit/>
          </a:bodyPr>
          <a:lstStyle/>
          <a:p>
            <a:endParaRPr/>
          </a:p>
        </p:txBody>
      </p:sp>
      <p:sp>
        <p:nvSpPr>
          <p:cNvPr id="202" name="Google Shape;202;p20:notes">
            <a:extLst>
              <a:ext uri="{FF2B5EF4-FFF2-40B4-BE49-F238E27FC236}">
                <a16:creationId xmlns:a16="http://schemas.microsoft.com/office/drawing/2014/main" id="{FAE76BD9-ECE2-7DE4-00E3-A352E95741E6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420688" y="703263"/>
            <a:ext cx="6261100" cy="3521075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round/>
            <a:headEnd type="none" w="sm" len="sm"/>
            <a:tailEnd type="none" w="sm" len="sm"/>
          </a:ln>
        </p:spPr>
      </p:sp>
    </p:spTree>
    <p:extLst>
      <p:ext uri="{BB962C8B-B14F-4D97-AF65-F5344CB8AC3E}">
        <p14:creationId xmlns:p14="http://schemas.microsoft.com/office/powerpoint/2010/main" val="74106300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29D1AB0-1DF7-6B06-7B10-7C4D81F8D0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2EFE200D-1A68-0E65-8556-38285D173332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1C5F743-7EBA-EC5D-40B9-D3A31E8B43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C2778B-F753-DCEA-21F9-6C90C2C29FF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4CC08CA-B3A0-059A-4B70-0694F6C3BD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2375135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B2F586-8245-C065-0CA5-411BFF3FB1A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D9D5DB2F-3F2A-A6EF-915F-9FCB28AFCCE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B4BC575-596D-387A-4CEB-CDF1D1D8514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9EDF4FA-E3CF-92D6-252B-AD25A8AC7F8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38477397-1FCA-2C9E-8EE9-435A0BCE52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11854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461DAA5-9E2D-D41D-D91A-AD17D79AFE2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9902B98-67FA-50DE-0410-3253002208B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70D7765-1CBC-EA51-1FAB-715307CDCF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B065F6B-B9CE-9310-7243-8A47890CD6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2A6E22B-3F99-B8AC-ED25-110BA9A291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81775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1AFC2C5-2BB0-CA75-BD96-D2F012FEB0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1CFDF5C-A5A6-BEF0-5627-38610EEF9F2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AC0BE2A-5CB6-774A-2277-66A6D0096C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3E46C9-707D-D5A6-5A54-5018941FB5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6BC47A1-5E88-DD2F-845F-3FA0394D29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574149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A526E1E-62CC-3783-189E-641DD8B8585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0473FE0-483F-83FB-078C-8A9A561DEA5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3C040B7A-2121-7383-D34C-58C12EB99B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55BD98B-88BC-41BF-A1D2-ED7B2E9119C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99A56DF-1AC1-B2F1-94DA-C8D35CE4159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23243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94A0C23-BBF6-2CA6-4DBB-3A5ECBC842A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273C4E-B5AB-2F7B-11DF-FFDC42E611AA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D2B3F0F9-0A88-E0FF-4430-C06806FFF00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C2EE77C-33D9-293E-5F5E-F050351F0D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3459B7D-5354-367C-E9CC-C8BAF549344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77D83BB-7699-05EC-FD14-51C663A0218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739770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D6C73D-4784-F57D-D4D8-524F341B5D7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7724E74E-2FCC-1060-992A-676784D17C2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7B3C64C7-FE70-DB98-6CE2-BFB242DCDB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8A730573-38FC-6E4A-2A68-03873454C08C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70132345-C272-9A5C-FFA8-86319B1B4BB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88B1F633-C316-43DF-8CDB-37237E80AC0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8AC8AA1-DCB1-DF28-F0C5-DA9E0428692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E536DF6B-CAA5-4D8C-0B68-CB5F8587A1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044873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D1414E-2BEF-428C-9C38-AABA26A43E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920F129-6E7B-8FA6-BA1C-964190B437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4ADA3952-379B-EF43-2E01-34EFCDBE845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5066C5C5-CEB9-D63F-3CFF-591868AE24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518125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06D5533-EA3B-7F16-A5C7-FCC447C001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6EA4E794-91CF-8350-F3F4-FA4AC22883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98956D-9C4D-E61B-AC35-33AE04D8CAF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693055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DBEED1-178D-1713-18D0-4B89B83F580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84B388-B969-AFC1-806D-DC4830B85F3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E7E103CF-EE4B-6362-630D-EBC80CD14AF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6C33EF5-D912-4C95-53AE-0ECDEA0078E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897758A6-573A-5E28-4798-D6ED3F354C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BF73A467-08F3-541C-7A0E-67255D1401F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023430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0F8142-3F3C-8EB7-4640-69B8D74087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30949DC0-02CE-FEE7-943B-BBA260EE802A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DA349C7-5537-D44E-1653-E353497622B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985BDC5-F3BA-5803-61B7-10D44CAB37B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7B10B8-8477-4B32-A6BE-0E9970DF0D0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F409583-C8B6-6E97-79D6-71FCA7D1A03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C9F641-E1D8-ED1D-33E5-8169887B31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658370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702F7653-68F9-B532-F101-2B13205AAA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49ADAE7-8BCE-6B92-A3EF-FC9A1BF82C8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7288040A-6285-91A4-172E-5BBC867DE11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B47B10B8-8477-4B32-A6BE-0E9970DF0D04}" type="datetimeFigureOut">
              <a:rPr lang="en-US" smtClean="0"/>
              <a:t>8/27/2025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A6B0FE4-8F14-839E-4141-FAE4B786112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58A77C2-409C-F3CD-E211-E9B4A375125F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62873CD9-C776-410F-BBD8-34345B8E0474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680354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Shape 203">
          <a:extLst>
            <a:ext uri="{FF2B5EF4-FFF2-40B4-BE49-F238E27FC236}">
              <a16:creationId xmlns:a16="http://schemas.microsoft.com/office/drawing/2014/main" id="{CE83E269-83EB-F558-CC03-C79BB4FF3A1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xtBox 7">
            <a:extLst>
              <a:ext uri="{FF2B5EF4-FFF2-40B4-BE49-F238E27FC236}">
                <a16:creationId xmlns:a16="http://schemas.microsoft.com/office/drawing/2014/main" id="{FD8E06AD-3BCC-6781-0B41-67D0F6644A55}"/>
              </a:ext>
            </a:extLst>
          </p:cNvPr>
          <p:cNvSpPr txBox="1"/>
          <p:nvPr/>
        </p:nvSpPr>
        <p:spPr>
          <a:xfrm>
            <a:off x="358923" y="386498"/>
            <a:ext cx="11306086" cy="646331"/>
          </a:xfrm>
          <a:prstGeom prst="rect">
            <a:avLst/>
          </a:prstGeom>
          <a:noFill/>
          <a:ln w="38100" cap="rnd">
            <a:solidFill>
              <a:schemeClr val="accent2"/>
            </a:solidFill>
            <a:prstDash val="sysDot"/>
          </a:ln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4000" b="1"/>
            </a:lvl1pPr>
          </a:lstStyle>
          <a:p>
            <a:pPr algn="ctr" defTabSz="914377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3600" dirty="0">
                <a:solidFill>
                  <a:srgbClr val="005180"/>
                </a:solidFill>
                <a:latin typeface="Calibri" panose="020F0502020204030204" pitchFamily="34" charset="0"/>
                <a:ea typeface="Times New Roman" panose="02020603050405020304" pitchFamily="18" charset="0"/>
                <a:cs typeface="Calibri" panose="020F0502020204030204" pitchFamily="34" charset="0"/>
              </a:rPr>
              <a:t>Group Size Parameters</a:t>
            </a:r>
            <a:endParaRPr lang="en-US" altLang="en-US" sz="1200" b="0" dirty="0">
              <a:solidFill>
                <a:srgbClr val="005180"/>
              </a:solidFill>
              <a:highlight>
                <a:srgbClr val="FFFF00"/>
              </a:highlight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88733E0-A19D-CA27-B8CF-3FF8F3619E85}"/>
              </a:ext>
            </a:extLst>
          </p:cNvPr>
          <p:cNvSpPr txBox="1"/>
          <p:nvPr/>
        </p:nvSpPr>
        <p:spPr>
          <a:xfrm>
            <a:off x="3195781" y="5607291"/>
            <a:ext cx="6096000" cy="37965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ctr" defTabSz="1219170">
              <a:buClr>
                <a:srgbClr val="000000"/>
              </a:buClr>
              <a:buSzPts val="2000"/>
              <a:defRPr/>
            </a:pPr>
            <a:r>
              <a:rPr lang="en-US" sz="1867" dirty="0">
                <a:solidFill>
                  <a:srgbClr val="005180"/>
                </a:solidFill>
                <a:ea typeface="Arial"/>
                <a:cs typeface="Calibri"/>
                <a:sym typeface="Arial"/>
              </a:rPr>
              <a:t>Defined Class of Years of Service, Title or Salary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C397071-0953-A761-EFE5-91FD27E1B57C}"/>
              </a:ext>
            </a:extLst>
          </p:cNvPr>
          <p:cNvGrpSpPr/>
          <p:nvPr/>
        </p:nvGrpSpPr>
        <p:grpSpPr>
          <a:xfrm>
            <a:off x="2478393" y="6373707"/>
            <a:ext cx="7235214" cy="374220"/>
            <a:chOff x="4146617" y="9452550"/>
            <a:chExt cx="10852820" cy="561330"/>
          </a:xfrm>
        </p:grpSpPr>
        <p:pic>
          <p:nvPicPr>
            <p:cNvPr id="10" name="Picture 9" descr="Text&#10;&#10;Description automatically generated">
              <a:extLst>
                <a:ext uri="{FF2B5EF4-FFF2-40B4-BE49-F238E27FC236}">
                  <a16:creationId xmlns:a16="http://schemas.microsoft.com/office/drawing/2014/main" id="{1C528656-68BA-18E9-DB60-9C2DC56E4377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7740675" y="9452550"/>
              <a:ext cx="2806650" cy="561330"/>
            </a:xfrm>
            <a:prstGeom prst="rect">
              <a:avLst/>
            </a:prstGeom>
          </p:spPr>
        </p:pic>
        <p:sp>
          <p:nvSpPr>
            <p:cNvPr id="11" name="TextBox 10">
              <a:extLst>
                <a:ext uri="{FF2B5EF4-FFF2-40B4-BE49-F238E27FC236}">
                  <a16:creationId xmlns:a16="http://schemas.microsoft.com/office/drawing/2014/main" id="{6450B1BE-B9E1-9A20-31E6-561911CB3D18}"/>
                </a:ext>
              </a:extLst>
            </p:cNvPr>
            <p:cNvSpPr txBox="1"/>
            <p:nvPr/>
          </p:nvSpPr>
          <p:spPr>
            <a:xfrm>
              <a:off x="4146617" y="9527778"/>
              <a:ext cx="1339782" cy="415499"/>
            </a:xfrm>
            <a:prstGeom prst="rect">
              <a:avLst/>
            </a:prstGeom>
            <a:noFill/>
          </p:spPr>
          <p:txBody>
            <a:bodyPr wrap="square" lIns="91440" tIns="45720" rIns="91440" bIns="45720" anchor="t">
              <a:spAutoFit/>
            </a:bodyPr>
            <a:lstStyle/>
            <a:p>
              <a:pPr defTabSz="609585">
                <a:buClr>
                  <a:srgbClr val="000000"/>
                </a:buClr>
              </a:pPr>
              <a:r>
                <a:rPr lang="en-US" sz="1200" kern="0">
                  <a:solidFill>
                    <a:schemeClr val="bg1">
                      <a:lumMod val="50000"/>
                    </a:schemeClr>
                  </a:solidFill>
                  <a:latin typeface="Calibri"/>
                  <a:ea typeface="Calibri"/>
                  <a:cs typeface="Calibri"/>
                  <a:sym typeface="Arial"/>
                </a:rPr>
                <a:t>© 2025</a:t>
              </a:r>
              <a:endParaRPr lang="en-US" sz="1200" kern="0">
                <a:solidFill>
                  <a:schemeClr val="bg1">
                    <a:lumMod val="50000"/>
                  </a:schemeClr>
                </a:solidFill>
                <a:latin typeface="Calibri" panose="020F0502020204030204" pitchFamily="34" charset="0"/>
                <a:cs typeface="Calibri" panose="020F0502020204030204" pitchFamily="34" charset="0"/>
                <a:sym typeface="Arial"/>
              </a:endParaRPr>
            </a:p>
          </p:txBody>
        </p:sp>
        <p:sp>
          <p:nvSpPr>
            <p:cNvPr id="12" name="TextBox 11">
              <a:extLst>
                <a:ext uri="{FF2B5EF4-FFF2-40B4-BE49-F238E27FC236}">
                  <a16:creationId xmlns:a16="http://schemas.microsoft.com/office/drawing/2014/main" id="{723CAD37-6F42-56FC-3450-EED0E9BCC6C7}"/>
                </a:ext>
              </a:extLst>
            </p:cNvPr>
            <p:cNvSpPr txBox="1"/>
            <p:nvPr/>
          </p:nvSpPr>
          <p:spPr>
            <a:xfrm>
              <a:off x="12192787" y="9527778"/>
              <a:ext cx="2806650" cy="415499"/>
            </a:xfrm>
            <a:prstGeom prst="rect">
              <a:avLst/>
            </a:prstGeom>
            <a:noFill/>
          </p:spPr>
          <p:txBody>
            <a:bodyPr wrap="square">
              <a:spAutoFit/>
            </a:bodyPr>
            <a:lstStyle/>
            <a:p>
              <a:pPr defTabSz="609585">
                <a:buClr>
                  <a:srgbClr val="000000"/>
                </a:buClr>
              </a:pPr>
              <a:r>
                <a:rPr lang="en-US" sz="1200" kern="0">
                  <a:solidFill>
                    <a:srgbClr val="000000">
                      <a:lumMod val="50000"/>
                      <a:lumOff val="50000"/>
                    </a:srgbClr>
                  </a:solidFill>
                  <a:latin typeface="Calibri" panose="020F0502020204030204" pitchFamily="34" charset="0"/>
                  <a:cs typeface="Calibri" panose="020F0502020204030204" pitchFamily="34" charset="0"/>
                  <a:sym typeface="Arial"/>
                </a:rPr>
                <a:t>www.LTC-Solutions.com</a:t>
              </a:r>
            </a:p>
          </p:txBody>
        </p:sp>
      </p:grpSp>
      <p:graphicFrame>
        <p:nvGraphicFramePr>
          <p:cNvPr id="5" name="Table 4">
            <a:extLst>
              <a:ext uri="{FF2B5EF4-FFF2-40B4-BE49-F238E27FC236}">
                <a16:creationId xmlns:a16="http://schemas.microsoft.com/office/drawing/2014/main" id="{A9818624-C196-5B78-10CA-A57A810D9F48}"/>
              </a:ext>
            </a:extLst>
          </p:cNvPr>
          <p:cNvGraphicFramePr>
            <a:graphicFrameLocks noGrp="1"/>
          </p:cNvGraphicFramePr>
          <p:nvPr/>
        </p:nvGraphicFramePr>
        <p:xfrm>
          <a:off x="681182" y="1426691"/>
          <a:ext cx="10515600" cy="3909985"/>
        </p:xfrm>
        <a:graphic>
          <a:graphicData uri="http://schemas.openxmlformats.org/drawingml/2006/table">
            <a:tbl>
              <a:tblPr/>
              <a:tblGrid>
                <a:gridCol w="2525632">
                  <a:extLst>
                    <a:ext uri="{9D8B030D-6E8A-4147-A177-3AD203B41FA5}">
                      <a16:colId xmlns:a16="http://schemas.microsoft.com/office/drawing/2014/main" val="3806630377"/>
                    </a:ext>
                  </a:extLst>
                </a:gridCol>
                <a:gridCol w="1723095">
                  <a:extLst>
                    <a:ext uri="{9D8B030D-6E8A-4147-A177-3AD203B41FA5}">
                      <a16:colId xmlns:a16="http://schemas.microsoft.com/office/drawing/2014/main" val="950845946"/>
                    </a:ext>
                  </a:extLst>
                </a:gridCol>
                <a:gridCol w="1664085">
                  <a:extLst>
                    <a:ext uri="{9D8B030D-6E8A-4147-A177-3AD203B41FA5}">
                      <a16:colId xmlns:a16="http://schemas.microsoft.com/office/drawing/2014/main" val="1851766673"/>
                    </a:ext>
                  </a:extLst>
                </a:gridCol>
                <a:gridCol w="1640481">
                  <a:extLst>
                    <a:ext uri="{9D8B030D-6E8A-4147-A177-3AD203B41FA5}">
                      <a16:colId xmlns:a16="http://schemas.microsoft.com/office/drawing/2014/main" val="3806419958"/>
                    </a:ext>
                  </a:extLst>
                </a:gridCol>
                <a:gridCol w="1576750">
                  <a:extLst>
                    <a:ext uri="{9D8B030D-6E8A-4147-A177-3AD203B41FA5}">
                      <a16:colId xmlns:a16="http://schemas.microsoft.com/office/drawing/2014/main" val="1522967279"/>
                    </a:ext>
                  </a:extLst>
                </a:gridCol>
                <a:gridCol w="1385557">
                  <a:extLst>
                    <a:ext uri="{9D8B030D-6E8A-4147-A177-3AD203B41FA5}">
                      <a16:colId xmlns:a16="http://schemas.microsoft.com/office/drawing/2014/main" val="2860318748"/>
                    </a:ext>
                  </a:extLst>
                </a:gridCol>
              </a:tblGrid>
              <a:tr h="658553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Group Size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50 to 99 Lives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100 to 299 Lives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 gridSpan="2"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300+ Lives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In-Force Legacy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1400" b="1" kern="100">
                          <a:solidFill>
                            <a:srgbClr val="FFFFFF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Unum LTC Plans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00518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59694895"/>
                  </a:ext>
                </a:extLst>
              </a:tr>
              <a:tr h="542303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Employer Funding Requirement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Yes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No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433219725"/>
                  </a:ext>
                </a:extLst>
              </a:tr>
              <a:tr h="646161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Employer Funding Defined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100% 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Employee Population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2" marB="0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20% 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Employee Population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2" marB="0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Defined Class</a:t>
                      </a:r>
                    </a:p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of Employee Population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8852" marR="8852" marT="8852" marB="0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Based on Census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90593260"/>
                  </a:ext>
                </a:extLst>
              </a:tr>
              <a:tr h="594822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Commission Split Brokerage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518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35%</a:t>
                      </a:r>
                      <a:endParaRPr lang="en-US" sz="1100" kern="100" dirty="0">
                        <a:solidFill>
                          <a:srgbClr val="00518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518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40%</a:t>
                      </a:r>
                      <a:endParaRPr lang="en-US" sz="1100" kern="100" dirty="0">
                        <a:solidFill>
                          <a:srgbClr val="00518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518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1100" kern="100" dirty="0">
                        <a:solidFill>
                          <a:srgbClr val="00518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518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40%</a:t>
                      </a:r>
                      <a:endParaRPr lang="en-US" sz="1100" kern="100" dirty="0">
                        <a:solidFill>
                          <a:srgbClr val="00518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518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1100" kern="100" dirty="0">
                        <a:solidFill>
                          <a:srgbClr val="005180"/>
                        </a:solidFill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22456324"/>
                  </a:ext>
                </a:extLst>
              </a:tr>
              <a:tr h="555285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Commission Split LTC Solutions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AE3F3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65%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60%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50%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BF0F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4168376916"/>
                  </a:ext>
                </a:extLst>
              </a:tr>
              <a:tr h="906395">
                <a:tc>
                  <a:txBody>
                    <a:bodyPr/>
                    <a:lstStyle/>
                    <a:p>
                      <a:pPr marL="0" marR="0">
                        <a:buNone/>
                      </a:pPr>
                      <a:r>
                        <a:rPr lang="en-US" sz="1400" b="1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Monthly Range of Premiums PEPM. 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>
                        <a:buNone/>
                      </a:pPr>
                      <a:r>
                        <a:rPr lang="en-US" sz="1400" kern="10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Some carriers require a monthly premium of $5,000 or greater.</a:t>
                      </a:r>
                      <a:endParaRPr lang="en-US" sz="1100" kern="10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E0E0E0"/>
                    </a:solidFill>
                  </a:tcPr>
                </a:tc>
                <a:tc gridSpan="4"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b="1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$5 - $30 per employee per month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for a $10,000 Life Insurance Benefit and $20,000 LTC Benefit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650" marR="56650" marT="28325" marB="28325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algn="ctr">
                        <a:buNone/>
                      </a:pPr>
                      <a:r>
                        <a:rPr lang="en-US" sz="1400" kern="100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  <a:ea typeface="Aptos" panose="020B0004020202020204" pitchFamily="34" charset="0"/>
                          <a:cs typeface="Times New Roman" panose="02020603050405020304" pitchFamily="18" charset="0"/>
                        </a:rPr>
                        <a:t>N/A</a:t>
                      </a:r>
                      <a:endParaRPr lang="en-US" sz="1100" kern="100" dirty="0">
                        <a:effectLst/>
                        <a:latin typeface="Aptos" panose="020B0004020202020204" pitchFamily="34" charset="0"/>
                        <a:ea typeface="Aptos" panose="020B000402020202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 anchor="ctr">
                    <a:lnL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99ACFF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5F5F5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62868104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71640217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139</Words>
  <Application>Microsoft Office PowerPoint</Application>
  <PresentationFormat>Widescreen</PresentationFormat>
  <Paragraphs>42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Aptos</vt:lpstr>
      <vt:lpstr>Aptos Display</vt:lpstr>
      <vt:lpstr>Arial</vt:lpstr>
      <vt:lpstr>Calibri</vt:lpstr>
      <vt:lpstr>Office Theme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John McCullugh</dc:creator>
  <cp:lastModifiedBy>John McCullugh</cp:lastModifiedBy>
  <cp:revision>1</cp:revision>
  <dcterms:created xsi:type="dcterms:W3CDTF">2025-08-01T17:58:15Z</dcterms:created>
  <dcterms:modified xsi:type="dcterms:W3CDTF">2025-08-27T19:46:12Z</dcterms:modified>
</cp:coreProperties>
</file>